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459" r:id="rId3"/>
    <p:sldId id="460" r:id="rId4"/>
    <p:sldId id="480" r:id="rId5"/>
    <p:sldId id="479" r:id="rId6"/>
    <p:sldId id="420" r:id="rId7"/>
    <p:sldId id="448" r:id="rId8"/>
    <p:sldId id="476" r:id="rId9"/>
    <p:sldId id="449" r:id="rId10"/>
    <p:sldId id="432" r:id="rId11"/>
    <p:sldId id="468" r:id="rId12"/>
    <p:sldId id="469" r:id="rId13"/>
    <p:sldId id="366" r:id="rId14"/>
    <p:sldId id="467" r:id="rId15"/>
    <p:sldId id="423" r:id="rId16"/>
    <p:sldId id="440" r:id="rId17"/>
    <p:sldId id="441" r:id="rId18"/>
    <p:sldId id="442" r:id="rId19"/>
    <p:sldId id="443" r:id="rId20"/>
    <p:sldId id="421" r:id="rId21"/>
    <p:sldId id="445" r:id="rId22"/>
    <p:sldId id="478" r:id="rId23"/>
    <p:sldId id="422" r:id="rId24"/>
    <p:sldId id="427" r:id="rId25"/>
    <p:sldId id="446" r:id="rId26"/>
    <p:sldId id="447" r:id="rId27"/>
    <p:sldId id="471" r:id="rId28"/>
    <p:sldId id="424" r:id="rId29"/>
    <p:sldId id="426" r:id="rId30"/>
    <p:sldId id="463" r:id="rId31"/>
    <p:sldId id="430" r:id="rId32"/>
    <p:sldId id="464" r:id="rId33"/>
    <p:sldId id="466" r:id="rId34"/>
    <p:sldId id="433" r:id="rId35"/>
    <p:sldId id="462" r:id="rId36"/>
    <p:sldId id="465" r:id="rId37"/>
    <p:sldId id="434" r:id="rId38"/>
    <p:sldId id="450" r:id="rId39"/>
    <p:sldId id="451" r:id="rId40"/>
    <p:sldId id="435" r:id="rId41"/>
    <p:sldId id="437" r:id="rId42"/>
    <p:sldId id="477" r:id="rId43"/>
    <p:sldId id="461" r:id="rId44"/>
    <p:sldId id="452" r:id="rId45"/>
    <p:sldId id="472" r:id="rId46"/>
    <p:sldId id="473" r:id="rId47"/>
    <p:sldId id="438" r:id="rId48"/>
    <p:sldId id="454" r:id="rId49"/>
    <p:sldId id="457" r:id="rId50"/>
    <p:sldId id="474" r:id="rId51"/>
    <p:sldId id="455" r:id="rId52"/>
    <p:sldId id="456" r:id="rId53"/>
    <p:sldId id="453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8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111" d="100"/>
          <a:sy n="111" d="100"/>
        </p:scale>
        <p:origin x="162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1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1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1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1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1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1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1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1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1.w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1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1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1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1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EA4EC-6DBE-46EF-B303-47E9236893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42CE8E-B63D-4C29-96E7-1F7C5953F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9D9B-271F-4ABD-884E-310D2B0B3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98C62-2865-41B0-BC89-6770B8245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5F847-BE1B-44A2-9214-EBC68232B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101C4-0825-480A-8138-E2A38B705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CEE22-A2BD-4864-9F69-ECDA383AF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BA369-2BA5-46DB-95C3-6A2A7329DA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96AFD-5F6F-4E17-9DAC-4175697FAA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30F81-E09C-47C5-9E68-C28F744A0A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41475-1C8B-4D82-869A-4DBFA7B58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AE485C-2EAC-4D49-9546-012D5965D9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7.bin"/><Relationship Id="rId5" Type="http://schemas.openxmlformats.org/officeDocument/2006/relationships/oleObject" Target="../embeddings/oleObject36.bin"/><Relationship Id="rId4" Type="http://schemas.openxmlformats.org/officeDocument/2006/relationships/image" Target="../media/image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2.bin"/><Relationship Id="rId4" Type="http://schemas.openxmlformats.org/officeDocument/2006/relationships/image" Target="../media/image1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image" Target="../media/image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image" Target="../media/image1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9.bin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image" Target="../media/image1.wmf"/><Relationship Id="rId9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oleObject" Target="../embeddings/oleObject53.bin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image" Target="../media/image1.wmf"/><Relationship Id="rId9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57.bin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.wmf"/><Relationship Id="rId9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image" Target="../media/image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oleObject" Target="../embeddings/oleObject64.bin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image" Target="../media/image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0.bin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image" Target="../media/image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6.bin"/><Relationship Id="rId5" Type="http://schemas.openxmlformats.org/officeDocument/2006/relationships/oleObject" Target="../embeddings/oleObject75.bin"/><Relationship Id="rId4" Type="http://schemas.openxmlformats.org/officeDocument/2006/relationships/image" Target="../media/image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oleObject" Target="../embeddings/oleObject78.bin"/><Relationship Id="rId4" Type="http://schemas.openxmlformats.org/officeDocument/2006/relationships/image" Target="../media/image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image" Target="../media/image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oleObject" Target="../embeddings/oleObject82.bin"/><Relationship Id="rId7" Type="http://schemas.openxmlformats.org/officeDocument/2006/relationships/image" Target="../media/image3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84.bin"/><Relationship Id="rId5" Type="http://schemas.openxmlformats.org/officeDocument/2006/relationships/oleObject" Target="../embeddings/oleObject83.bin"/><Relationship Id="rId4" Type="http://schemas.openxmlformats.org/officeDocument/2006/relationships/image" Target="../media/image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image" Target="../media/image1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7.png"/><Relationship Id="rId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89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8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1.bin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93.bin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image" Target="../media/image1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7" Type="http://schemas.openxmlformats.org/officeDocument/2006/relationships/image" Target="../media/image4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1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2.bin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04.bin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43.png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oleObject" Target="../embeddings/oleObject110.bin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4" Type="http://schemas.openxmlformats.org/officeDocument/2006/relationships/image" Target="../media/image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3.bin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15.bin"/><Relationship Id="rId5" Type="http://schemas.openxmlformats.org/officeDocument/2006/relationships/oleObject" Target="../embeddings/oleObject114.bin"/><Relationship Id="rId4" Type="http://schemas.openxmlformats.org/officeDocument/2006/relationships/image" Target="../media/image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6.bin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18.bin"/><Relationship Id="rId5" Type="http://schemas.openxmlformats.org/officeDocument/2006/relationships/oleObject" Target="../embeddings/oleObject117.bin"/><Relationship Id="rId4" Type="http://schemas.openxmlformats.org/officeDocument/2006/relationships/image" Target="../media/image1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48.png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49.png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oleObject" Target="../embeddings/oleObject125.bin"/><Relationship Id="rId5" Type="http://schemas.openxmlformats.org/officeDocument/2006/relationships/oleObject" Target="../embeddings/oleObject124.bin"/><Relationship Id="rId4" Type="http://schemas.openxmlformats.org/officeDocument/2006/relationships/image" Target="../media/image1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6.bin"/><Relationship Id="rId7" Type="http://schemas.openxmlformats.org/officeDocument/2006/relationships/image" Target="../media/image5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6" Type="http://schemas.openxmlformats.org/officeDocument/2006/relationships/oleObject" Target="../embeddings/oleObject128.bin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52.png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642910" y="2349500"/>
            <a:ext cx="8072494" cy="1979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Física General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928794" y="692696"/>
            <a:ext cx="5572164" cy="450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Unidades de fuerza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3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4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954504"/>
              </p:ext>
            </p:extLst>
          </p:nvPr>
        </p:nvGraphicFramePr>
        <p:xfrm>
          <a:off x="687388" y="2146300"/>
          <a:ext cx="7875587" cy="334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5" name="Equation" r:id="rId6" imgW="2349500" imgH="952500" progId="Equation.DSMT4">
                  <p:embed/>
                </p:oleObj>
              </mc:Choice>
              <mc:Fallback>
                <p:oleObj name="Equation" r:id="rId6" imgW="2349500" imgH="952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2146300"/>
                        <a:ext cx="7875587" cy="334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2868374" y="332656"/>
            <a:ext cx="3429023" cy="5028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Fuerza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3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31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20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000108"/>
            <a:ext cx="875298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2868374" y="332656"/>
            <a:ext cx="3429023" cy="5028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Fuerza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77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78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62230"/>
              </p:ext>
            </p:extLst>
          </p:nvPr>
        </p:nvGraphicFramePr>
        <p:xfrm>
          <a:off x="871538" y="1500188"/>
          <a:ext cx="7186612" cy="464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79" name="Equation" r:id="rId6" imgW="1371600" imgH="863600" progId="Equation.DSMT4">
                  <p:embed/>
                </p:oleObj>
              </mc:Choice>
              <mc:Fallback>
                <p:oleObj name="Equation" r:id="rId6" imgW="1371600" imgH="863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538" y="1500188"/>
                        <a:ext cx="7186612" cy="464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857224" y="714356"/>
            <a:ext cx="7643866" cy="49292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Primera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Ley de Newton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142976" y="404664"/>
            <a:ext cx="6858048" cy="5954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Primera ley de Newton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787060"/>
              </p:ext>
            </p:extLst>
          </p:nvPr>
        </p:nvGraphicFramePr>
        <p:xfrm>
          <a:off x="757238" y="1712913"/>
          <a:ext cx="7618412" cy="436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34" name="Equation" r:id="rId6" imgW="2209800" imgH="1295400" progId="Equation.DSMT4">
                  <p:embed/>
                </p:oleObj>
              </mc:Choice>
              <mc:Fallback>
                <p:oleObj name="Equation" r:id="rId6" imgW="2209800" imgH="1295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1712913"/>
                        <a:ext cx="7618412" cy="4360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042989" y="423845"/>
            <a:ext cx="6815160" cy="7191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Primera ley de Newton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8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81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325065"/>
              </p:ext>
            </p:extLst>
          </p:nvPr>
        </p:nvGraphicFramePr>
        <p:xfrm>
          <a:off x="579438" y="2239963"/>
          <a:ext cx="7975600" cy="375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82" name="Equation" r:id="rId6" imgW="2032000" imgH="914400" progId="Equation.DSMT4">
                  <p:embed/>
                </p:oleObj>
              </mc:Choice>
              <mc:Fallback>
                <p:oleObj name="Equation" r:id="rId6" imgW="2032000" imgH="914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2239963"/>
                        <a:ext cx="7975600" cy="375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0930" name="Object 2"/>
          <p:cNvGraphicFramePr>
            <a:graphicFrameLocks noChangeAspect="1"/>
          </p:cNvGraphicFramePr>
          <p:nvPr/>
        </p:nvGraphicFramePr>
        <p:xfrm>
          <a:off x="400050" y="9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1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95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0932" name="WordArt 4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5761037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 ley de la inercia (Galileo)</a:t>
            </a:r>
          </a:p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ó</a:t>
            </a:r>
          </a:p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Primera ley de Newton</a:t>
            </a:r>
          </a:p>
        </p:txBody>
      </p:sp>
      <p:sp>
        <p:nvSpPr>
          <p:cNvPr id="1020933" name="Text Box 5"/>
          <p:cNvSpPr txBox="1">
            <a:spLocks noChangeArrowheads="1"/>
          </p:cNvSpPr>
          <p:nvPr/>
        </p:nvSpPr>
        <p:spPr bwMode="auto">
          <a:xfrm>
            <a:off x="323850" y="2492375"/>
            <a:ext cx="835342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70000"/>
              </a:spcBef>
            </a:pPr>
            <a:r>
              <a:rPr lang="es-MX" sz="4000"/>
              <a:t>Todo cuerpo mantiene su estado de reposo o de movimiento rectilíneo uniforme a menos que sea obligado a cambiar ese estado por fuerzas que se le apliquen</a:t>
            </a: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02" name="Object 2"/>
          <p:cNvGraphicFramePr>
            <a:graphicFrameLocks noChangeAspect="1"/>
          </p:cNvGraphicFramePr>
          <p:nvPr/>
        </p:nvGraphicFramePr>
        <p:xfrm>
          <a:off x="400050" y="9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36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95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04" name="WordArt 4"/>
          <p:cNvSpPr>
            <a:spLocks noChangeArrowheads="1" noChangeShapeType="1" noTextEdit="1"/>
          </p:cNvSpPr>
          <p:nvPr/>
        </p:nvSpPr>
        <p:spPr bwMode="auto">
          <a:xfrm>
            <a:off x="684213" y="548680"/>
            <a:ext cx="7632700" cy="6482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Los sistemas de referencia</a:t>
            </a:r>
          </a:p>
        </p:txBody>
      </p:sp>
      <p:sp>
        <p:nvSpPr>
          <p:cNvPr id="1024008" name="AutoShape 8"/>
          <p:cNvSpPr>
            <a:spLocks noChangeArrowheads="1"/>
          </p:cNvSpPr>
          <p:nvPr/>
        </p:nvSpPr>
        <p:spPr bwMode="auto">
          <a:xfrm>
            <a:off x="1979613" y="2349500"/>
            <a:ext cx="3743325" cy="3455988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sp>
        <p:nvSpPr>
          <p:cNvPr id="1024009" name="Line 9"/>
          <p:cNvSpPr>
            <a:spLocks noChangeShapeType="1"/>
          </p:cNvSpPr>
          <p:nvPr/>
        </p:nvSpPr>
        <p:spPr bwMode="auto">
          <a:xfrm flipV="1">
            <a:off x="2843213" y="1701800"/>
            <a:ext cx="0" cy="3240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024010" name="Line 10"/>
          <p:cNvSpPr>
            <a:spLocks noChangeShapeType="1"/>
          </p:cNvSpPr>
          <p:nvPr/>
        </p:nvSpPr>
        <p:spPr bwMode="auto">
          <a:xfrm flipH="1">
            <a:off x="1331913" y="4941888"/>
            <a:ext cx="151130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sp>
        <p:nvSpPr>
          <p:cNvPr id="1024012" name="Line 12"/>
          <p:cNvSpPr>
            <a:spLocks noChangeShapeType="1"/>
          </p:cNvSpPr>
          <p:nvPr/>
        </p:nvSpPr>
        <p:spPr bwMode="auto">
          <a:xfrm>
            <a:off x="2843213" y="4941888"/>
            <a:ext cx="4465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MX"/>
          </a:p>
        </p:txBody>
      </p:sp>
      <p:graphicFrame>
        <p:nvGraphicFramePr>
          <p:cNvPr id="1024013" name="Object 13"/>
          <p:cNvGraphicFramePr>
            <a:graphicFrameLocks noChangeAspect="1"/>
          </p:cNvGraphicFramePr>
          <p:nvPr/>
        </p:nvGraphicFramePr>
        <p:xfrm>
          <a:off x="2563813" y="5084763"/>
          <a:ext cx="42386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37" name="Equation" r:id="rId5" imgW="126720" imgH="139680" progId="Equation.DSMT4">
                  <p:embed/>
                </p:oleObj>
              </mc:Choice>
              <mc:Fallback>
                <p:oleObj name="Equation" r:id="rId5" imgW="126720" imgH="1396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5084763"/>
                        <a:ext cx="423862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14" name="Object 14"/>
          <p:cNvGraphicFramePr>
            <a:graphicFrameLocks noGrp="1" noChangeAspect="1"/>
          </p:cNvGraphicFramePr>
          <p:nvPr>
            <p:ph sz="half" idx="1"/>
          </p:nvPr>
        </p:nvGraphicFramePr>
        <p:xfrm>
          <a:off x="2544763" y="3489325"/>
          <a:ext cx="3714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38" name="Equation" r:id="rId7" imgW="126720" imgH="126720" progId="Equation.DSMT4">
                  <p:embed/>
                </p:oleObj>
              </mc:Choice>
              <mc:Fallback>
                <p:oleObj name="Equation" r:id="rId7" imgW="126720" imgH="1267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3489325"/>
                        <a:ext cx="3714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16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4211638" y="4508500"/>
          <a:ext cx="3762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39" name="Equation" r:id="rId9" imgW="139680" imgH="164880" progId="Equation.DSMT4">
                  <p:embed/>
                </p:oleObj>
              </mc:Choice>
              <mc:Fallback>
                <p:oleObj name="Equation" r:id="rId9" imgW="139680" imgH="164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4508500"/>
                        <a:ext cx="37623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19" name="Oval 19"/>
          <p:cNvSpPr>
            <a:spLocks noChangeArrowheads="1"/>
          </p:cNvSpPr>
          <p:nvPr/>
        </p:nvSpPr>
        <p:spPr bwMode="auto">
          <a:xfrm>
            <a:off x="4716463" y="3068638"/>
            <a:ext cx="287337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MX"/>
          </a:p>
        </p:txBody>
      </p:sp>
      <p:graphicFrame>
        <p:nvGraphicFramePr>
          <p:cNvPr id="1024020" name="Object 20"/>
          <p:cNvGraphicFramePr>
            <a:graphicFrameLocks noChangeAspect="1"/>
          </p:cNvGraphicFramePr>
          <p:nvPr/>
        </p:nvGraphicFramePr>
        <p:xfrm>
          <a:off x="5208588" y="2840038"/>
          <a:ext cx="1320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40" name="Equation" r:id="rId11" imgW="507960" imgH="253800" progId="Equation.DSMT4">
                  <p:embed/>
                </p:oleObj>
              </mc:Choice>
              <mc:Fallback>
                <p:oleObj name="Equation" r:id="rId11" imgW="507960" imgH="253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588" y="2840038"/>
                        <a:ext cx="1320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22" name="Object 2"/>
          <p:cNvGraphicFramePr>
            <a:graphicFrameLocks noChangeAspect="1"/>
          </p:cNvGraphicFramePr>
          <p:nvPr/>
        </p:nvGraphicFramePr>
        <p:xfrm>
          <a:off x="400050" y="9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64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95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23" name="WordArt 3"/>
          <p:cNvSpPr>
            <a:spLocks noChangeArrowheads="1" noChangeShapeType="1" noTextEdit="1"/>
          </p:cNvSpPr>
          <p:nvPr/>
        </p:nvSpPr>
        <p:spPr bwMode="auto">
          <a:xfrm>
            <a:off x="683568" y="476672"/>
            <a:ext cx="7632700" cy="50427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Los sistemas de referencia inerciales</a:t>
            </a:r>
          </a:p>
        </p:txBody>
      </p:sp>
      <p:sp>
        <p:nvSpPr>
          <p:cNvPr id="1054724" name="Text Box 4"/>
          <p:cNvSpPr txBox="1">
            <a:spLocks noChangeArrowheads="1"/>
          </p:cNvSpPr>
          <p:nvPr/>
        </p:nvSpPr>
        <p:spPr bwMode="auto">
          <a:xfrm>
            <a:off x="357158" y="1848213"/>
            <a:ext cx="8389968" cy="3613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4800" dirty="0">
                <a:solidFill>
                  <a:srgbClr val="008000"/>
                </a:solidFill>
              </a:rPr>
              <a:t>Es un sistema de referencia en el cual se cumple la ley de la inercia, la primera ley de Newton</a:t>
            </a:r>
            <a:endParaRPr lang="en-US" sz="4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650" name="WordArt 2"/>
          <p:cNvSpPr>
            <a:spLocks noChangeArrowheads="1" noChangeShapeType="1" noTextEdit="1"/>
          </p:cNvSpPr>
          <p:nvPr/>
        </p:nvSpPr>
        <p:spPr bwMode="auto">
          <a:xfrm>
            <a:off x="395288" y="260648"/>
            <a:ext cx="8353425" cy="43150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¿Qué es un sistema de referencia inercial?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59338" y="3363609"/>
            <a:ext cx="3600450" cy="3235629"/>
            <a:chOff x="249" y="2005"/>
            <a:chExt cx="2268" cy="1788"/>
          </a:xfrm>
        </p:grpSpPr>
        <p:sp>
          <p:nvSpPr>
            <p:cNvPr id="1051653" name="Line 5"/>
            <p:cNvSpPr>
              <a:spLocks noChangeShapeType="1"/>
            </p:cNvSpPr>
            <p:nvPr/>
          </p:nvSpPr>
          <p:spPr bwMode="auto">
            <a:xfrm flipH="1" flipV="1">
              <a:off x="1207" y="2005"/>
              <a:ext cx="0" cy="1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051654" name="Line 6"/>
            <p:cNvSpPr>
              <a:spLocks noChangeShapeType="1"/>
            </p:cNvSpPr>
            <p:nvPr/>
          </p:nvSpPr>
          <p:spPr bwMode="auto">
            <a:xfrm flipH="1">
              <a:off x="249" y="3158"/>
              <a:ext cx="953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051655" name="Line 7"/>
            <p:cNvSpPr>
              <a:spLocks noChangeShapeType="1"/>
            </p:cNvSpPr>
            <p:nvPr/>
          </p:nvSpPr>
          <p:spPr bwMode="auto">
            <a:xfrm>
              <a:off x="1202" y="3158"/>
              <a:ext cx="13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50825" y="2981325"/>
            <a:ext cx="3600450" cy="3616325"/>
            <a:chOff x="249" y="1515"/>
            <a:chExt cx="2268" cy="2278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49" y="1842"/>
              <a:ext cx="2268" cy="1951"/>
              <a:chOff x="249" y="1842"/>
              <a:chExt cx="2268" cy="1951"/>
            </a:xfrm>
          </p:grpSpPr>
          <p:sp>
            <p:nvSpPr>
              <p:cNvPr id="1051658" name="Line 10"/>
              <p:cNvSpPr>
                <a:spLocks noChangeShapeType="1"/>
              </p:cNvSpPr>
              <p:nvPr/>
            </p:nvSpPr>
            <p:spPr bwMode="auto">
              <a:xfrm flipV="1">
                <a:off x="1202" y="1842"/>
                <a:ext cx="0" cy="13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51659" name="Line 11"/>
              <p:cNvSpPr>
                <a:spLocks noChangeShapeType="1"/>
              </p:cNvSpPr>
              <p:nvPr/>
            </p:nvSpPr>
            <p:spPr bwMode="auto">
              <a:xfrm flipH="1">
                <a:off x="249" y="3158"/>
                <a:ext cx="953" cy="6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51660" name="Line 12"/>
              <p:cNvSpPr>
                <a:spLocks noChangeShapeType="1"/>
              </p:cNvSpPr>
              <p:nvPr/>
            </p:nvSpPr>
            <p:spPr bwMode="auto">
              <a:xfrm>
                <a:off x="1202" y="3158"/>
                <a:ext cx="13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1051661" name="Text Box 13"/>
            <p:cNvSpPr txBox="1">
              <a:spLocks noChangeArrowheads="1"/>
            </p:cNvSpPr>
            <p:nvPr/>
          </p:nvSpPr>
          <p:spPr bwMode="auto">
            <a:xfrm>
              <a:off x="1066" y="1515"/>
              <a:ext cx="27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800" i="1"/>
                <a:t>S</a:t>
              </a:r>
            </a:p>
          </p:txBody>
        </p:sp>
        <p:sp>
          <p:nvSpPr>
            <p:cNvPr id="1051662" name="Text Box 14"/>
            <p:cNvSpPr txBox="1">
              <a:spLocks noChangeArrowheads="1"/>
            </p:cNvSpPr>
            <p:nvPr/>
          </p:nvSpPr>
          <p:spPr bwMode="auto">
            <a:xfrm>
              <a:off x="1396" y="2010"/>
              <a:ext cx="85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MX" sz="2800" i="1" dirty="0"/>
                <a:t>(</a:t>
              </a:r>
              <a:r>
                <a:rPr lang="es-MX" sz="2800" i="1" dirty="0" err="1"/>
                <a:t>x,y,z,t</a:t>
              </a:r>
              <a:r>
                <a:rPr lang="es-MX" sz="2800" i="1" dirty="0"/>
                <a:t>)</a:t>
              </a:r>
            </a:p>
          </p:txBody>
        </p:sp>
      </p:grpSp>
      <p:sp>
        <p:nvSpPr>
          <p:cNvPr id="1051663" name="Text Box 15"/>
          <p:cNvSpPr txBox="1">
            <a:spLocks noChangeArrowheads="1"/>
          </p:cNvSpPr>
          <p:nvPr/>
        </p:nvSpPr>
        <p:spPr bwMode="auto">
          <a:xfrm>
            <a:off x="6143636" y="2838449"/>
            <a:ext cx="792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800" i="1" dirty="0"/>
              <a:t>S´</a:t>
            </a:r>
          </a:p>
        </p:txBody>
      </p:sp>
      <p:sp>
        <p:nvSpPr>
          <p:cNvPr id="1051664" name="Text Box 16"/>
          <p:cNvSpPr txBox="1">
            <a:spLocks noChangeArrowheads="1"/>
          </p:cNvSpPr>
          <p:nvPr/>
        </p:nvSpPr>
        <p:spPr bwMode="auto">
          <a:xfrm>
            <a:off x="6627838" y="3757618"/>
            <a:ext cx="158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MX" sz="2400" i="1" dirty="0"/>
              <a:t>(</a:t>
            </a:r>
            <a:r>
              <a:rPr lang="es-MX" sz="2400" i="1" dirty="0" err="1"/>
              <a:t>x´,y´,z´,t</a:t>
            </a:r>
            <a:r>
              <a:rPr lang="es-MX" sz="2400" i="1" dirty="0"/>
              <a:t>´)</a:t>
            </a: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643702" y="5715021"/>
            <a:ext cx="1439863" cy="642937"/>
            <a:chOff x="4377" y="3343"/>
            <a:chExt cx="907" cy="405"/>
          </a:xfrm>
        </p:grpSpPr>
        <p:sp>
          <p:nvSpPr>
            <p:cNvPr id="1051666" name="Line 18"/>
            <p:cNvSpPr>
              <a:spLocks noChangeShapeType="1"/>
            </p:cNvSpPr>
            <p:nvPr/>
          </p:nvSpPr>
          <p:spPr bwMode="auto">
            <a:xfrm>
              <a:off x="4377" y="3343"/>
              <a:ext cx="9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MX"/>
            </a:p>
          </p:txBody>
        </p:sp>
        <p:sp>
          <p:nvSpPr>
            <p:cNvPr id="1051667" name="Text Box 19"/>
            <p:cNvSpPr txBox="1">
              <a:spLocks noChangeArrowheads="1"/>
            </p:cNvSpPr>
            <p:nvPr/>
          </p:nvSpPr>
          <p:spPr bwMode="auto">
            <a:xfrm>
              <a:off x="4739" y="3383"/>
              <a:ext cx="45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3200" i="1" dirty="0">
                  <a:solidFill>
                    <a:srgbClr val="FF0000"/>
                  </a:solidFill>
                </a:rPr>
                <a:t>V</a:t>
              </a:r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439073"/>
              </p:ext>
            </p:extLst>
          </p:nvPr>
        </p:nvGraphicFramePr>
        <p:xfrm>
          <a:off x="641350" y="946150"/>
          <a:ext cx="8220075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2" name="Equation" r:id="rId3" imgW="2908300" imgH="622300" progId="Equation.DSMT4">
                  <p:embed/>
                </p:oleObj>
              </mc:Choice>
              <mc:Fallback>
                <p:oleObj name="Equation" r:id="rId3" imgW="2908300" imgH="6223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946150"/>
                        <a:ext cx="8220075" cy="175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403351" y="2000240"/>
            <a:ext cx="6597674" cy="29289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Mecánica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Clásica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785786" y="404664"/>
            <a:ext cx="7269165" cy="452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Sistema de referencia inercial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3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3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076551"/>
              </p:ext>
            </p:extLst>
          </p:nvPr>
        </p:nvGraphicFramePr>
        <p:xfrm>
          <a:off x="652463" y="2185988"/>
          <a:ext cx="7799387" cy="277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34" name="Equation" r:id="rId6" imgW="2260600" imgH="749300" progId="Equation.DSMT4">
                  <p:embed/>
                </p:oleObj>
              </mc:Choice>
              <mc:Fallback>
                <p:oleObj name="Equation" r:id="rId6" imgW="2260600" imgH="7493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2185988"/>
                        <a:ext cx="7799387" cy="277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785786" y="214290"/>
            <a:ext cx="7269165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Sistema de referencia inercial</a:t>
            </a:r>
            <a:endParaRPr lang="es-MX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81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82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428596" y="1139824"/>
          <a:ext cx="8286808" cy="5361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83" name="Equation" r:id="rId6" imgW="3149280" imgH="2031840" progId="Equation.DSMT4">
                  <p:embed/>
                </p:oleObj>
              </mc:Choice>
              <mc:Fallback>
                <p:oleObj name="Equation" r:id="rId6" imgW="3149280" imgH="20318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1139824"/>
                        <a:ext cx="8286808" cy="5361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828674" y="332656"/>
            <a:ext cx="7386664" cy="453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Definición de inercia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1484784"/>
            <a:ext cx="88924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n-US" sz="2800" dirty="0" smtClean="0">
                <a:solidFill>
                  <a:srgbClr val="008000"/>
                </a:solidFill>
              </a:rPr>
              <a:t>La </a:t>
            </a:r>
            <a:r>
              <a:rPr lang="en-US" sz="2800" dirty="0" err="1" smtClean="0">
                <a:solidFill>
                  <a:srgbClr val="008000"/>
                </a:solidFill>
              </a:rPr>
              <a:t>inercia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mecánica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es</a:t>
            </a:r>
            <a:r>
              <a:rPr lang="en-US" sz="2800" dirty="0" smtClean="0">
                <a:solidFill>
                  <a:srgbClr val="008000"/>
                </a:solidFill>
              </a:rPr>
              <a:t> la </a:t>
            </a:r>
            <a:r>
              <a:rPr lang="en-US" sz="2800" dirty="0" err="1" smtClean="0">
                <a:solidFill>
                  <a:srgbClr val="008000"/>
                </a:solidFill>
              </a:rPr>
              <a:t>tendencia</a:t>
            </a:r>
            <a:r>
              <a:rPr lang="en-US" sz="2800" dirty="0" smtClean="0">
                <a:solidFill>
                  <a:srgbClr val="008000"/>
                </a:solidFill>
              </a:rPr>
              <a:t> de los </a:t>
            </a:r>
            <a:r>
              <a:rPr lang="en-US" sz="2800" dirty="0" err="1" smtClean="0">
                <a:solidFill>
                  <a:srgbClr val="008000"/>
                </a:solidFill>
              </a:rPr>
              <a:t>cuerpos</a:t>
            </a:r>
            <a:r>
              <a:rPr lang="en-US" sz="2800" dirty="0" smtClean="0">
                <a:solidFill>
                  <a:srgbClr val="008000"/>
                </a:solidFill>
              </a:rPr>
              <a:t> a </a:t>
            </a:r>
            <a:r>
              <a:rPr lang="en-US" sz="2800" dirty="0" err="1" smtClean="0">
                <a:solidFill>
                  <a:srgbClr val="008000"/>
                </a:solidFill>
              </a:rPr>
              <a:t>mantener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smtClean="0">
                <a:solidFill>
                  <a:srgbClr val="008000"/>
                </a:solidFill>
              </a:rPr>
              <a:t>el </a:t>
            </a:r>
            <a:r>
              <a:rPr lang="en-US" sz="2800" dirty="0" err="1" smtClean="0">
                <a:solidFill>
                  <a:srgbClr val="008000"/>
                </a:solidFill>
              </a:rPr>
              <a:t>estado</a:t>
            </a:r>
            <a:r>
              <a:rPr lang="en-US" sz="2800" dirty="0" smtClean="0">
                <a:solidFill>
                  <a:srgbClr val="008000"/>
                </a:solidFill>
              </a:rPr>
              <a:t> de </a:t>
            </a:r>
            <a:r>
              <a:rPr lang="en-US" sz="2800" dirty="0" err="1" smtClean="0">
                <a:solidFill>
                  <a:srgbClr val="008000"/>
                </a:solidFill>
              </a:rPr>
              <a:t>movimiento</a:t>
            </a:r>
            <a:r>
              <a:rPr lang="en-US" sz="2800" dirty="0" smtClean="0">
                <a:solidFill>
                  <a:srgbClr val="008000"/>
                </a:solidFill>
              </a:rPr>
              <a:t> o </a:t>
            </a:r>
            <a:r>
              <a:rPr lang="en-US" sz="2800" dirty="0" err="1" smtClean="0">
                <a:solidFill>
                  <a:srgbClr val="008000"/>
                </a:solidFill>
              </a:rPr>
              <a:t>reposo</a:t>
            </a:r>
            <a:r>
              <a:rPr lang="en-US" sz="2800" dirty="0" smtClean="0">
                <a:solidFill>
                  <a:srgbClr val="008000"/>
                </a:solidFill>
              </a:rPr>
              <a:t> en el </a:t>
            </a:r>
            <a:r>
              <a:rPr lang="en-US" sz="2800" dirty="0" err="1" smtClean="0">
                <a:solidFill>
                  <a:srgbClr val="008000"/>
                </a:solidFill>
              </a:rPr>
              <a:t>que</a:t>
            </a:r>
            <a:r>
              <a:rPr lang="en-US" sz="2800" dirty="0" smtClean="0">
                <a:solidFill>
                  <a:srgbClr val="008000"/>
                </a:solidFill>
              </a:rPr>
              <a:t> se </a:t>
            </a:r>
            <a:r>
              <a:rPr lang="en-US" sz="2800" dirty="0" err="1" smtClean="0">
                <a:solidFill>
                  <a:srgbClr val="008000"/>
                </a:solidFill>
              </a:rPr>
              <a:t>encuentran</a:t>
            </a:r>
            <a:r>
              <a:rPr lang="en-US" sz="2800" dirty="0" smtClean="0">
                <a:solidFill>
                  <a:srgbClr val="008000"/>
                </a:solidFill>
              </a:rPr>
              <a:t>, el </a:t>
            </a:r>
            <a:r>
              <a:rPr lang="en-US" sz="2800" dirty="0" err="1" smtClean="0">
                <a:solidFill>
                  <a:srgbClr val="008000"/>
                </a:solidFill>
              </a:rPr>
              <a:t>cual</a:t>
            </a:r>
            <a:r>
              <a:rPr lang="en-US" sz="2800" dirty="0" smtClean="0">
                <a:solidFill>
                  <a:srgbClr val="008000"/>
                </a:solidFill>
              </a:rPr>
              <a:t> no se </a:t>
            </a:r>
            <a:r>
              <a:rPr lang="en-US" sz="2800" dirty="0" err="1" smtClean="0">
                <a:solidFill>
                  <a:srgbClr val="008000"/>
                </a:solidFill>
              </a:rPr>
              <a:t>modifica</a:t>
            </a:r>
            <a:r>
              <a:rPr lang="en-US" sz="2800" dirty="0" smtClean="0">
                <a:solidFill>
                  <a:srgbClr val="008000"/>
                </a:solidFill>
              </a:rPr>
              <a:t>  a </a:t>
            </a:r>
            <a:r>
              <a:rPr lang="en-US" sz="2800" dirty="0" err="1" smtClean="0">
                <a:solidFill>
                  <a:srgbClr val="008000"/>
                </a:solidFill>
              </a:rPr>
              <a:t>menos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que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actúen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fuerzas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externas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sobre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él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</a:p>
          <a:p>
            <a:pPr marL="457200" indent="-457200" algn="just">
              <a:buFont typeface="Arial"/>
              <a:buChar char="•"/>
            </a:pPr>
            <a:endParaRPr lang="en-US" sz="2800" dirty="0" smtClean="0">
              <a:solidFill>
                <a:srgbClr val="008000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n-US" sz="2800" dirty="0" err="1" smtClean="0">
                <a:solidFill>
                  <a:srgbClr val="008000"/>
                </a:solidFill>
              </a:rPr>
              <a:t>También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puede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considerarse</a:t>
            </a:r>
            <a:r>
              <a:rPr lang="en-US" sz="2800" dirty="0" smtClean="0">
                <a:solidFill>
                  <a:srgbClr val="008000"/>
                </a:solidFill>
              </a:rPr>
              <a:t> a la </a:t>
            </a:r>
            <a:r>
              <a:rPr lang="en-US" sz="2800" dirty="0" err="1" smtClean="0">
                <a:solidFill>
                  <a:srgbClr val="008000"/>
                </a:solidFill>
              </a:rPr>
              <a:t>inercia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como</a:t>
            </a:r>
            <a:r>
              <a:rPr lang="en-US" sz="2800" dirty="0" smtClean="0">
                <a:solidFill>
                  <a:srgbClr val="008000"/>
                </a:solidFill>
              </a:rPr>
              <a:t> la </a:t>
            </a:r>
            <a:r>
              <a:rPr lang="en-US" sz="2800" dirty="0" err="1" smtClean="0">
                <a:solidFill>
                  <a:srgbClr val="008000"/>
                </a:solidFill>
              </a:rPr>
              <a:t>tendencia</a:t>
            </a:r>
            <a:r>
              <a:rPr lang="en-US" sz="2800" dirty="0" smtClean="0">
                <a:solidFill>
                  <a:srgbClr val="008000"/>
                </a:solidFill>
              </a:rPr>
              <a:t> de los </a:t>
            </a:r>
            <a:r>
              <a:rPr lang="en-US" sz="2800" dirty="0" err="1" smtClean="0">
                <a:solidFill>
                  <a:srgbClr val="008000"/>
                </a:solidFill>
              </a:rPr>
              <a:t>cuerpos</a:t>
            </a:r>
            <a:r>
              <a:rPr lang="en-US" sz="2800" dirty="0" smtClean="0">
                <a:solidFill>
                  <a:srgbClr val="008000"/>
                </a:solidFill>
              </a:rPr>
              <a:t> a </a:t>
            </a:r>
            <a:r>
              <a:rPr lang="en-US" sz="2800" dirty="0" err="1" smtClean="0">
                <a:solidFill>
                  <a:srgbClr val="008000"/>
                </a:solidFill>
              </a:rPr>
              <a:t>mantener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su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estado</a:t>
            </a:r>
            <a:r>
              <a:rPr lang="en-US" sz="2800" dirty="0" smtClean="0">
                <a:solidFill>
                  <a:srgbClr val="008000"/>
                </a:solidFill>
              </a:rPr>
              <a:t>, sea de </a:t>
            </a:r>
            <a:r>
              <a:rPr lang="en-US" sz="2800" dirty="0" err="1" smtClean="0">
                <a:solidFill>
                  <a:srgbClr val="008000"/>
                </a:solidFill>
              </a:rPr>
              <a:t>reposo</a:t>
            </a:r>
            <a:r>
              <a:rPr lang="en-US" sz="2800" dirty="0" smtClean="0">
                <a:solidFill>
                  <a:srgbClr val="008000"/>
                </a:solidFill>
              </a:rPr>
              <a:t> o de </a:t>
            </a:r>
            <a:r>
              <a:rPr lang="en-US" sz="2800" dirty="0" err="1" smtClean="0">
                <a:solidFill>
                  <a:srgbClr val="008000"/>
                </a:solidFill>
              </a:rPr>
              <a:t>movimiento</a:t>
            </a:r>
            <a:r>
              <a:rPr lang="en-US" sz="2800" dirty="0" smtClean="0">
                <a:solidFill>
                  <a:srgbClr val="008000"/>
                </a:solidFill>
              </a:rPr>
              <a:t>, hasta </a:t>
            </a:r>
            <a:r>
              <a:rPr lang="en-US" sz="2800" dirty="0" err="1" smtClean="0">
                <a:solidFill>
                  <a:srgbClr val="008000"/>
                </a:solidFill>
              </a:rPr>
              <a:t>que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una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fuerza</a:t>
            </a:r>
            <a:r>
              <a:rPr lang="en-US" sz="2800" dirty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externa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modifique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dicho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</a:rPr>
              <a:t>estado</a:t>
            </a:r>
            <a:r>
              <a:rPr lang="en-US" sz="2800" dirty="0" smtClean="0">
                <a:solidFill>
                  <a:srgbClr val="008000"/>
                </a:solidFill>
              </a:rPr>
              <a:t>.</a:t>
            </a:r>
            <a:endParaRPr lang="en-US" sz="2800" dirty="0">
              <a:solidFill>
                <a:srgbClr val="008000"/>
              </a:solidFill>
            </a:endParaRPr>
          </a:p>
          <a:p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9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785918" y="764704"/>
            <a:ext cx="5500725" cy="5973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Masa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751800"/>
              </p:ext>
            </p:extLst>
          </p:nvPr>
        </p:nvGraphicFramePr>
        <p:xfrm>
          <a:off x="0" y="2492896"/>
          <a:ext cx="8980342" cy="228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8" name="Equation" r:id="rId6" imgW="2463800" imgH="660400" progId="Equation.DSMT4">
                  <p:embed/>
                </p:oleObj>
              </mc:Choice>
              <mc:Fallback>
                <p:oleObj name="Equation" r:id="rId6" imgW="2463800" imgH="660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92896"/>
                        <a:ext cx="8980342" cy="22829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2915816" y="404664"/>
            <a:ext cx="3143272" cy="4519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Masa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577191"/>
              </p:ext>
            </p:extLst>
          </p:nvPr>
        </p:nvGraphicFramePr>
        <p:xfrm>
          <a:off x="708025" y="1611313"/>
          <a:ext cx="7585075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78" name="Equation" r:id="rId6" imgW="2197100" imgH="1409700" progId="Equation.DSMT4">
                  <p:embed/>
                </p:oleObj>
              </mc:Choice>
              <mc:Fallback>
                <p:oleObj name="Equation" r:id="rId6" imgW="2197100" imgH="1409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" y="1611313"/>
                        <a:ext cx="7585075" cy="463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2699792" y="332656"/>
            <a:ext cx="3143272" cy="4519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Masa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3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3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475801"/>
              </p:ext>
            </p:extLst>
          </p:nvPr>
        </p:nvGraphicFramePr>
        <p:xfrm>
          <a:off x="658813" y="2763838"/>
          <a:ext cx="7788275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34" name="Equation" r:id="rId6" imgW="2222500" imgH="749300" progId="Equation.DSMT4">
                  <p:embed/>
                </p:oleObj>
              </mc:Choice>
              <mc:Fallback>
                <p:oleObj name="Equation" r:id="rId6" imgW="2222500" imgH="7493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2763838"/>
                        <a:ext cx="7788275" cy="282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345860"/>
              </p:ext>
            </p:extLst>
          </p:nvPr>
        </p:nvGraphicFramePr>
        <p:xfrm>
          <a:off x="592138" y="1231900"/>
          <a:ext cx="79549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35" name="Equation" r:id="rId8" imgW="2679700" imgH="190500" progId="Equation.DSMT4">
                  <p:embed/>
                </p:oleObj>
              </mc:Choice>
              <mc:Fallback>
                <p:oleObj name="Equation" r:id="rId8" imgW="2679700" imgH="190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231900"/>
                        <a:ext cx="7954962" cy="520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2357422" y="404664"/>
            <a:ext cx="4572032" cy="452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Masa y peso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5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5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462817"/>
              </p:ext>
            </p:extLst>
          </p:nvPr>
        </p:nvGraphicFramePr>
        <p:xfrm>
          <a:off x="842963" y="2079625"/>
          <a:ext cx="7456487" cy="405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58" name="Equation" r:id="rId6" imgW="1790700" imgH="952500" progId="Equation.DSMT4">
                  <p:embed/>
                </p:oleObj>
              </mc:Choice>
              <mc:Fallback>
                <p:oleObj name="Equation" r:id="rId6" imgW="1790700" imgH="952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963" y="2079625"/>
                        <a:ext cx="7456487" cy="405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8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284268"/>
              </p:ext>
            </p:extLst>
          </p:nvPr>
        </p:nvGraphicFramePr>
        <p:xfrm>
          <a:off x="592138" y="1231900"/>
          <a:ext cx="79549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59" name="Equation" r:id="rId8" imgW="2679700" imgH="190500" progId="Equation.DSMT4">
                  <p:embed/>
                </p:oleObj>
              </mc:Choice>
              <mc:Fallback>
                <p:oleObj name="Equation" r:id="rId8" imgW="2679700" imgH="190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231900"/>
                        <a:ext cx="7954962" cy="5207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2357422" y="332656"/>
            <a:ext cx="4572032" cy="5245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Masa y peso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52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53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113775"/>
              </p:ext>
            </p:extLst>
          </p:nvPr>
        </p:nvGraphicFramePr>
        <p:xfrm>
          <a:off x="683568" y="1052736"/>
          <a:ext cx="78771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54" name="Equation" r:id="rId6" imgW="2755900" imgH="190500" progId="Equation.DSMT4">
                  <p:embed/>
                </p:oleObj>
              </mc:Choice>
              <mc:Fallback>
                <p:oleObj name="Equation" r:id="rId6" imgW="2755900" imgH="190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052736"/>
                        <a:ext cx="7877175" cy="509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618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1714488"/>
            <a:ext cx="29289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18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42" y="1785926"/>
            <a:ext cx="335758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500034" y="1785926"/>
            <a:ext cx="785818" cy="50006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4714876" y="1714488"/>
            <a:ext cx="1714512" cy="92869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857356" y="620688"/>
            <a:ext cx="5572164" cy="45561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Masa inercial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0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05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869848"/>
              </p:ext>
            </p:extLst>
          </p:nvPr>
        </p:nvGraphicFramePr>
        <p:xfrm>
          <a:off x="839788" y="1944688"/>
          <a:ext cx="7391400" cy="384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06" name="Equation" r:id="rId6" imgW="1790700" imgH="914400" progId="Equation.DSMT4">
                  <p:embed/>
                </p:oleObj>
              </mc:Choice>
              <mc:Fallback>
                <p:oleObj name="Equation" r:id="rId6" imgW="1790700" imgH="914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1944688"/>
                        <a:ext cx="7391400" cy="3846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928662" y="1643050"/>
            <a:ext cx="7429552" cy="35988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Segunda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ley de Newton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2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042988" y="115888"/>
            <a:ext cx="68405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Mecánica clásica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7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71406" y="785794"/>
            <a:ext cx="9001156" cy="5632311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s-MX" sz="2400" dirty="0" smtClean="0"/>
              <a:t>I. Mecánica clásica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>
                <a:solidFill>
                  <a:srgbClr val="006600"/>
                </a:solidFill>
              </a:rPr>
              <a:t>Cinemática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b="1" dirty="0" smtClean="0">
                <a:solidFill>
                  <a:srgbClr val="FF0000"/>
                </a:solidFill>
              </a:rPr>
              <a:t>Las leyes del movimiento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El trabajo y la energía cinética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La energía potencial y la conservación de la energía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El momento lineal y las colisiones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Rotación de un objeto rígido alrededor de un eje fijo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El momento angular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El movimiento oscilatorio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s-MX" sz="2400" dirty="0" smtClean="0"/>
              <a:t>La ley de la gravitación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611560" y="404664"/>
            <a:ext cx="8072494" cy="5217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Segunda ley de Newton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7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7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661164"/>
              </p:ext>
            </p:extLst>
          </p:nvPr>
        </p:nvGraphicFramePr>
        <p:xfrm>
          <a:off x="752475" y="2046288"/>
          <a:ext cx="7708900" cy="383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78" name="Equation" r:id="rId6" imgW="1854200" imgH="952500" progId="Equation.DSMT4">
                  <p:embed/>
                </p:oleObj>
              </mc:Choice>
              <mc:Fallback>
                <p:oleObj name="Equation" r:id="rId6" imgW="1854200" imgH="952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2046288"/>
                        <a:ext cx="7708900" cy="383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4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4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87305"/>
              </p:ext>
            </p:extLst>
          </p:nvPr>
        </p:nvGraphicFramePr>
        <p:xfrm>
          <a:off x="899592" y="1124744"/>
          <a:ext cx="7173912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50" name="Equation" r:id="rId6" imgW="1930400" imgH="1524000" progId="Equation.DSMT4">
                  <p:embed/>
                </p:oleObj>
              </mc:Choice>
              <mc:Fallback>
                <p:oleObj name="Equation" r:id="rId6" imgW="1930400" imgH="1524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124744"/>
                        <a:ext cx="7173912" cy="520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899592" y="260648"/>
            <a:ext cx="7500990" cy="522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Segunda ley de Newton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97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98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092677"/>
              </p:ext>
            </p:extLst>
          </p:nvPr>
        </p:nvGraphicFramePr>
        <p:xfrm>
          <a:off x="1643063" y="2095500"/>
          <a:ext cx="5834062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99" name="Equation" r:id="rId6" imgW="698500" imgH="431800" progId="Equation.DSMT4">
                  <p:embed/>
                </p:oleObj>
              </mc:Choice>
              <mc:Fallback>
                <p:oleObj name="Equation" r:id="rId6" imgW="698500" imgH="431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2095500"/>
                        <a:ext cx="5834062" cy="331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755576" y="548680"/>
            <a:ext cx="7458102" cy="739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Segunda ley de Newton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5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6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157601"/>
              </p:ext>
            </p:extLst>
          </p:nvPr>
        </p:nvGraphicFramePr>
        <p:xfrm>
          <a:off x="1439863" y="1533525"/>
          <a:ext cx="6156325" cy="493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47" name="Equation" r:id="rId6" imgW="1016000" imgH="850900" progId="Equation.DSMT4">
                  <p:embed/>
                </p:oleObj>
              </mc:Choice>
              <mc:Fallback>
                <p:oleObj name="Equation" r:id="rId6" imgW="1016000" imgH="8509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3" y="1533525"/>
                        <a:ext cx="6156325" cy="493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827584" y="332656"/>
            <a:ext cx="7458102" cy="6932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Segunda ley de Newton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000100" y="901706"/>
            <a:ext cx="7358114" cy="45989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Tercera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ley de Newton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95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899592" y="332656"/>
            <a:ext cx="7386664" cy="596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Tercera ley de Newton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4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50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588600"/>
              </p:ext>
            </p:extLst>
          </p:nvPr>
        </p:nvGraphicFramePr>
        <p:xfrm>
          <a:off x="287338" y="1500188"/>
          <a:ext cx="8578850" cy="500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51" name="Equation" r:id="rId6" imgW="2222500" imgH="1346200" progId="Equation.DSMT4">
                  <p:embed/>
                </p:oleObj>
              </mc:Choice>
              <mc:Fallback>
                <p:oleObj name="Equation" r:id="rId6" imgW="2222500" imgH="1346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1500188"/>
                        <a:ext cx="8578850" cy="500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785786" y="214290"/>
            <a:ext cx="7858180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Tercera ley de Newton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21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22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648602"/>
              </p:ext>
            </p:extLst>
          </p:nvPr>
        </p:nvGraphicFramePr>
        <p:xfrm>
          <a:off x="569913" y="1395413"/>
          <a:ext cx="7926387" cy="431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23" name="Equation" r:id="rId6" imgW="2679700" imgH="1435100" progId="Equation.DSMT4">
                  <p:embed/>
                </p:oleObj>
              </mc:Choice>
              <mc:Fallback>
                <p:oleObj name="Equation" r:id="rId6" imgW="2679700" imgH="1435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1395413"/>
                        <a:ext cx="7926387" cy="431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3486163"/>
            <a:ext cx="4000512" cy="308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827584" y="332656"/>
            <a:ext cx="7743854" cy="5222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Tercera ley de Newton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1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2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8722948"/>
              </p:ext>
            </p:extLst>
          </p:nvPr>
        </p:nvGraphicFramePr>
        <p:xfrm>
          <a:off x="857250" y="1889125"/>
          <a:ext cx="7429500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43" name="Equation" r:id="rId6" imgW="1981200" imgH="1130300" progId="Equation.DSMT4">
                  <p:embed/>
                </p:oleObj>
              </mc:Choice>
              <mc:Fallback>
                <p:oleObj name="Equation" r:id="rId6" imgW="1981200" imgH="11303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1889125"/>
                        <a:ext cx="7429500" cy="407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643314"/>
            <a:ext cx="4504401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827584" y="260648"/>
            <a:ext cx="7600978" cy="4983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Tercera ley de Newton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25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26" name="Equation" r:id="rId6" imgW="914400" imgH="198720" progId="Equation.DSMT4">
                  <p:embed/>
                </p:oleObj>
              </mc:Choice>
              <mc:Fallback>
                <p:oleObj name="Equation" r:id="rId6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584641"/>
              </p:ext>
            </p:extLst>
          </p:nvPr>
        </p:nvGraphicFramePr>
        <p:xfrm>
          <a:off x="422275" y="1641475"/>
          <a:ext cx="6988175" cy="435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027" name="Equation" r:id="rId7" imgW="1917700" imgH="1295400" progId="Equation.DSMT4">
                  <p:embed/>
                </p:oleObj>
              </mc:Choice>
              <mc:Fallback>
                <p:oleObj name="Equation" r:id="rId7" imgW="1917700" imgH="1295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1641475"/>
                        <a:ext cx="6988175" cy="435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611560" y="332656"/>
            <a:ext cx="7529540" cy="522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Tercera ley de Newton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4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50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549812"/>
              </p:ext>
            </p:extLst>
          </p:nvPr>
        </p:nvGraphicFramePr>
        <p:xfrm>
          <a:off x="827584" y="1484784"/>
          <a:ext cx="7739063" cy="399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051" name="Equation" r:id="rId6" imgW="2197100" imgH="1181100" progId="Equation.DSMT4">
                  <p:embed/>
                </p:oleObj>
              </mc:Choice>
              <mc:Fallback>
                <p:oleObj name="Equation" r:id="rId6" imgW="2197100" imgH="1181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484784"/>
                        <a:ext cx="7739063" cy="399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556792"/>
            <a:ext cx="48965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UNIDADES</a:t>
            </a:r>
          </a:p>
          <a:p>
            <a:r>
              <a:rPr lang="en-US" dirty="0"/>
              <a:t>	</a:t>
            </a:r>
            <a:r>
              <a:rPr lang="en-US" dirty="0" err="1" smtClean="0"/>
              <a:t>Distancia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Tiempo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Masa</a:t>
            </a:r>
          </a:p>
          <a:p>
            <a:r>
              <a:rPr lang="en-US" dirty="0"/>
              <a:t>	</a:t>
            </a:r>
            <a:r>
              <a:rPr lang="en-US" dirty="0" smtClean="0"/>
              <a:t>Angulo</a:t>
            </a:r>
          </a:p>
          <a:p>
            <a:r>
              <a:rPr lang="en-US" dirty="0" smtClean="0"/>
              <a:t>		1D, </a:t>
            </a:r>
            <a:r>
              <a:rPr lang="en-US" dirty="0" smtClean="0"/>
              <a:t>2D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err="1" smtClean="0"/>
              <a:t>Conceptos</a:t>
            </a:r>
            <a:r>
              <a:rPr lang="en-US" dirty="0" smtClean="0"/>
              <a:t> </a:t>
            </a:r>
            <a:r>
              <a:rPr lang="en-US" dirty="0" err="1" smtClean="0"/>
              <a:t>Fundamentales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Sumar</a:t>
            </a:r>
            <a:r>
              <a:rPr lang="en-US" dirty="0" smtClean="0"/>
              <a:t>, </a:t>
            </a:r>
            <a:r>
              <a:rPr lang="en-US" dirty="0" err="1" smtClean="0"/>
              <a:t>multiplicar</a:t>
            </a:r>
            <a:r>
              <a:rPr lang="en-US" dirty="0" smtClean="0"/>
              <a:t> (</a:t>
            </a:r>
            <a:r>
              <a:rPr lang="en-US" dirty="0" err="1" smtClean="0"/>
              <a:t>restar</a:t>
            </a:r>
            <a:r>
              <a:rPr lang="en-US" dirty="0" smtClean="0"/>
              <a:t> y </a:t>
            </a:r>
            <a:r>
              <a:rPr lang="en-US" dirty="0" err="1" smtClean="0"/>
              <a:t>dividir</a:t>
            </a:r>
            <a:r>
              <a:rPr lang="en-US" dirty="0" smtClean="0"/>
              <a:t>)	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Posicion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Velocidad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err="1" smtClean="0"/>
              <a:t>Aceleracion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58843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755576" y="332656"/>
            <a:ext cx="7743854" cy="5228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Tercera ley de Newton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5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6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966036"/>
              </p:ext>
            </p:extLst>
          </p:nvPr>
        </p:nvGraphicFramePr>
        <p:xfrm>
          <a:off x="623888" y="1728788"/>
          <a:ext cx="7878762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67" name="Equation" r:id="rId6" imgW="2387600" imgH="1333500" progId="Equation.DSMT4">
                  <p:embed/>
                </p:oleObj>
              </mc:Choice>
              <mc:Fallback>
                <p:oleObj name="Equation" r:id="rId6" imgW="2387600" imgH="1333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1728788"/>
                        <a:ext cx="7878762" cy="411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187624" y="332656"/>
            <a:ext cx="7172350" cy="478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Las leyes de Newton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13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14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167655"/>
              </p:ext>
            </p:extLst>
          </p:nvPr>
        </p:nvGraphicFramePr>
        <p:xfrm>
          <a:off x="660400" y="1703388"/>
          <a:ext cx="7769225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15" name="Equation" r:id="rId6" imgW="2628900" imgH="1384300" progId="Equation.DSMT4">
                  <p:embed/>
                </p:oleObj>
              </mc:Choice>
              <mc:Fallback>
                <p:oleObj name="Equation" r:id="rId6" imgW="2628900" imgH="13843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703388"/>
                        <a:ext cx="7769225" cy="411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185864" y="330202"/>
            <a:ext cx="7458102" cy="57420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Fuerzas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de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fricción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55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899592" y="260648"/>
            <a:ext cx="7243787" cy="452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Fuerzas de fricción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25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26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214742"/>
              </p:ext>
            </p:extLst>
          </p:nvPr>
        </p:nvGraphicFramePr>
        <p:xfrm>
          <a:off x="796925" y="1577975"/>
          <a:ext cx="7594600" cy="448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627" name="Equation" r:id="rId6" imgW="2260600" imgH="1409700" progId="Equation.DSMT4">
                  <p:embed/>
                </p:oleObj>
              </mc:Choice>
              <mc:Fallback>
                <p:oleObj name="Equation" r:id="rId6" imgW="2260600" imgH="1409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577975"/>
                        <a:ext cx="7594600" cy="448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142976" y="332656"/>
            <a:ext cx="6840537" cy="3864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Fuerzas de fricción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3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4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2436473"/>
              </p:ext>
            </p:extLst>
          </p:nvPr>
        </p:nvGraphicFramePr>
        <p:xfrm>
          <a:off x="647700" y="1663700"/>
          <a:ext cx="7975600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5" name="Equation" r:id="rId6" imgW="2603500" imgH="1333500" progId="Equation.DSMT4">
                  <p:embed/>
                </p:oleObj>
              </mc:Choice>
              <mc:Fallback>
                <p:oleObj name="Equation" r:id="rId6" imgW="2603500" imgH="1333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663700"/>
                        <a:ext cx="7975600" cy="417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160487" y="115888"/>
            <a:ext cx="684053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Fuerzas de fricción</a:t>
            </a:r>
            <a:endParaRPr lang="es-MX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1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1357297"/>
            <a:ext cx="4786346" cy="515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187624" y="332656"/>
            <a:ext cx="6840537" cy="3608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Fuerzas de fricción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97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98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481218"/>
              </p:ext>
            </p:extLst>
          </p:nvPr>
        </p:nvGraphicFramePr>
        <p:xfrm>
          <a:off x="555625" y="1209675"/>
          <a:ext cx="8078788" cy="177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99" name="Equation" r:id="rId6" imgW="3187700" imgH="723900" progId="Equation.DSMT4">
                  <p:embed/>
                </p:oleObj>
              </mc:Choice>
              <mc:Fallback>
                <p:oleObj name="Equation" r:id="rId6" imgW="3187700" imgH="7239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1209675"/>
                        <a:ext cx="8078788" cy="177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2928934"/>
            <a:ext cx="513984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089049" y="404664"/>
            <a:ext cx="6840537" cy="3811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Fuerzas de fricción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3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105481"/>
              </p:ext>
            </p:extLst>
          </p:nvPr>
        </p:nvGraphicFramePr>
        <p:xfrm>
          <a:off x="733425" y="1482725"/>
          <a:ext cx="7747000" cy="439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40" name="Equation" r:id="rId6" imgW="2743200" imgH="1562100" progId="Equation.DSMT4">
                  <p:embed/>
                </p:oleObj>
              </mc:Choice>
              <mc:Fallback>
                <p:oleObj name="Equation" r:id="rId6" imgW="2743200" imgH="15621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482725"/>
                        <a:ext cx="7747000" cy="439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928662" y="476672"/>
            <a:ext cx="7386663" cy="4519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Fuerzas de fricción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45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46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28384"/>
              </p:ext>
            </p:extLst>
          </p:nvPr>
        </p:nvGraphicFramePr>
        <p:xfrm>
          <a:off x="977900" y="1714500"/>
          <a:ext cx="6973888" cy="434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147" name="Equation" r:id="rId6" imgW="1854200" imgH="1155700" progId="Equation.DSMT4">
                  <p:embed/>
                </p:oleObj>
              </mc:Choice>
              <mc:Fallback>
                <p:oleObj name="Equation" r:id="rId6" imgW="1854200" imgH="1155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1714500"/>
                        <a:ext cx="6973888" cy="434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899592" y="116632"/>
            <a:ext cx="7429552" cy="382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Fuerzas de fricción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0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31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5490" y="881086"/>
            <a:ext cx="481965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5"/>
          <p:cNvSpPr>
            <a:spLocks noChangeShapeType="1"/>
          </p:cNvSpPr>
          <p:nvPr/>
        </p:nvSpPr>
        <p:spPr bwMode="auto">
          <a:xfrm>
            <a:off x="2590800" y="4343400"/>
            <a:ext cx="556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" name="Line 6"/>
          <p:cNvSpPr>
            <a:spLocks noChangeShapeType="1"/>
          </p:cNvSpPr>
          <p:nvPr/>
        </p:nvSpPr>
        <p:spPr bwMode="auto">
          <a:xfrm flipV="1">
            <a:off x="2590800" y="13716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6324600" y="1219200"/>
            <a:ext cx="104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/>
              <a:t>Modelos</a:t>
            </a:r>
            <a:endParaRPr lang="en-US" altLang="en-US"/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1127125" y="1484313"/>
            <a:ext cx="145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/>
              <a:t>Complejidad</a:t>
            </a:r>
            <a:endParaRPr lang="en-US" altLang="en-US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2879725" y="45323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/>
              <a:t>foto</a:t>
            </a:r>
            <a:endParaRPr lang="en-US" altLang="en-US"/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3717925" y="4532313"/>
            <a:ext cx="79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/>
              <a:t>dibujo</a:t>
            </a:r>
            <a:endParaRPr lang="en-US" altLang="en-US"/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7391400" y="4572000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/>
              <a:t>Abstracción</a:t>
            </a:r>
            <a:endParaRPr lang="en-US" altLang="en-US"/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4632325" y="4532313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/>
              <a:t>diagrama</a:t>
            </a:r>
            <a:endParaRPr lang="en-US" altLang="en-US"/>
          </a:p>
        </p:txBody>
      </p: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6080125" y="4532313"/>
            <a:ext cx="97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en-US"/>
              <a:t>simbolo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5381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928662" y="260648"/>
            <a:ext cx="7429552" cy="382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Fuerzas de fricción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952522"/>
            <a:ext cx="892975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928662" y="404664"/>
            <a:ext cx="7386663" cy="5240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Fuerzas de fricción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6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70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025759"/>
              </p:ext>
            </p:extLst>
          </p:nvPr>
        </p:nvGraphicFramePr>
        <p:xfrm>
          <a:off x="723900" y="1746250"/>
          <a:ext cx="7742238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71" name="Equation" r:id="rId6" imgW="2133600" imgH="1143000" progId="Equation.DSMT4">
                  <p:embed/>
                </p:oleObj>
              </mc:Choice>
              <mc:Fallback>
                <p:oleObj name="Equation" r:id="rId6" imgW="2133600" imgH="1143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746250"/>
                        <a:ext cx="7742238" cy="4079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899592" y="404664"/>
            <a:ext cx="7386663" cy="3799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Fuerzas de fricción</a:t>
            </a:r>
            <a:endParaRPr lang="es-MX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93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94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968342"/>
              </p:ext>
            </p:extLst>
          </p:nvPr>
        </p:nvGraphicFramePr>
        <p:xfrm>
          <a:off x="671513" y="1685925"/>
          <a:ext cx="7704137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195" name="Equation" r:id="rId6" imgW="2159000" imgH="1206500" progId="Equation.DSMT4">
                  <p:embed/>
                </p:oleObj>
              </mc:Choice>
              <mc:Fallback>
                <p:oleObj name="Equation" r:id="rId6" imgW="2159000" imgH="12065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1685925"/>
                        <a:ext cx="7704137" cy="430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142976" y="188640"/>
            <a:ext cx="6840537" cy="4320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Fuerzas de fricción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98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9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06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714356"/>
            <a:ext cx="864399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WordArt 4"/>
          <p:cNvSpPr>
            <a:spLocks noChangeArrowheads="1" noChangeShapeType="1" noTextEdit="1"/>
          </p:cNvSpPr>
          <p:nvPr/>
        </p:nvSpPr>
        <p:spPr bwMode="auto">
          <a:xfrm>
            <a:off x="1000100" y="1500174"/>
            <a:ext cx="7454930" cy="30845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La </a:t>
            </a:r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leyes del</a:t>
            </a:r>
          </a:p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movimiento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2786050" y="404664"/>
            <a:ext cx="4000528" cy="66688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Fuerza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7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8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474371"/>
              </p:ext>
            </p:extLst>
          </p:nvPr>
        </p:nvGraphicFramePr>
        <p:xfrm>
          <a:off x="687388" y="1909763"/>
          <a:ext cx="7824787" cy="411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79" name="Equation" r:id="rId6" imgW="2184400" imgH="1155700" progId="Equation.DSMT4">
                  <p:embed/>
                </p:oleObj>
              </mc:Choice>
              <mc:Fallback>
                <p:oleObj name="Equation" r:id="rId6" imgW="2184400" imgH="11557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1909763"/>
                        <a:ext cx="7824787" cy="411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2571737" y="71414"/>
            <a:ext cx="3643338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Fuerza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86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87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15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785794"/>
            <a:ext cx="611505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2357422" y="404664"/>
            <a:ext cx="4643471" cy="6002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MX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Fuerza</a:t>
            </a:r>
            <a:endParaRPr lang="es-MX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01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524125" y="1196975"/>
          <a:ext cx="1108075" cy="24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02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196975"/>
                        <a:ext cx="1108075" cy="246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276946"/>
              </p:ext>
            </p:extLst>
          </p:nvPr>
        </p:nvGraphicFramePr>
        <p:xfrm>
          <a:off x="566738" y="1887538"/>
          <a:ext cx="8010525" cy="393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03" name="Equation" r:id="rId6" imgW="3035300" imgH="1485900" progId="Equation.DSMT4">
                  <p:embed/>
                </p:oleObj>
              </mc:Choice>
              <mc:Fallback>
                <p:oleObj name="Equation" r:id="rId6" imgW="3035300" imgH="14859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887538"/>
                        <a:ext cx="8010525" cy="3938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363</Words>
  <Application>Microsoft Office PowerPoint</Application>
  <PresentationFormat>On-screen Show (4:3)</PresentationFormat>
  <Paragraphs>99</Paragraphs>
  <Slides>53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Arial Black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INAOE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Francisco Soto Eguibar</dc:creator>
  <cp:lastModifiedBy>Rogerio</cp:lastModifiedBy>
  <cp:revision>95</cp:revision>
  <dcterms:created xsi:type="dcterms:W3CDTF">2006-06-06T22:41:03Z</dcterms:created>
  <dcterms:modified xsi:type="dcterms:W3CDTF">2017-05-17T14:49:30Z</dcterms:modified>
</cp:coreProperties>
</file>