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256" r:id="rId2"/>
    <p:sldId id="257" r:id="rId3"/>
    <p:sldId id="287" r:id="rId4"/>
    <p:sldId id="258" r:id="rId5"/>
    <p:sldId id="259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60" r:id="rId27"/>
    <p:sldId id="262" r:id="rId28"/>
    <p:sldId id="261" r:id="rId29"/>
    <p:sldId id="263" r:id="rId30"/>
    <p:sldId id="264" r:id="rId31"/>
    <p:sldId id="265" r:id="rId32"/>
    <p:sldId id="266" r:id="rId3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952" autoAdjust="0"/>
  </p:normalViewPr>
  <p:slideViewPr>
    <p:cSldViewPr>
      <p:cViewPr varScale="1">
        <p:scale>
          <a:sx n="95" d="100"/>
          <a:sy n="95" d="100"/>
        </p:scale>
        <p:origin x="206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wmf"/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1BBB2-8130-4978-BD91-33C0377203D2}" type="datetimeFigureOut">
              <a:rPr lang="es-MX" smtClean="0"/>
              <a:t>19/01/2016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24005-2146-46FB-B27B-CCF4226713F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2895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s-ES" dirty="0" smtClean="0"/>
              <a:t>Tiene que ver con la manipulación numérica de señales y datos en forma muestreada.</a:t>
            </a:r>
            <a:endParaRPr lang="es-MX" dirty="0" smtClean="0"/>
          </a:p>
          <a:p>
            <a:pPr lvl="0"/>
            <a:r>
              <a:rPr lang="es-ES" dirty="0" smtClean="0"/>
              <a:t>Cada vez cobra mayor importancia esta disciplina donde se une la ingeniería en electrónica y las ciencias computacionales.</a:t>
            </a:r>
            <a:endParaRPr lang="es-MX" dirty="0" smtClean="0"/>
          </a:p>
          <a:p>
            <a:pPr lvl="0"/>
            <a:r>
              <a:rPr lang="es-ES" dirty="0" smtClean="0"/>
              <a:t>Su uso se vuelve cada vez más común debido al incremento en la potencia de los ordenadores y la bajada drástica en sus precios.</a:t>
            </a:r>
            <a:endParaRPr lang="es-MX" dirty="0" smtClean="0"/>
          </a:p>
          <a:p>
            <a:pPr lvl="0"/>
            <a:r>
              <a:rPr lang="es-ES" dirty="0" smtClean="0"/>
              <a:t>Aunque el PDS se puede realizar en computadoras de propósito general, para procesamiento en tiempo real a alta velocidad se tiene en el mercado hardware especial para esta tarea.</a:t>
            </a:r>
            <a:endParaRPr lang="es-MX" dirty="0" smtClean="0"/>
          </a:p>
          <a:p>
            <a:pPr>
              <a:buNone/>
            </a:pPr>
            <a:r>
              <a:rPr lang="es-MX" dirty="0" smtClean="0"/>
              <a:t> 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24005-2146-46FB-B27B-CCF4226713FD}" type="slidenum">
              <a:rPr lang="es-MX" smtClean="0"/>
              <a:t>26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5632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Por ejemplo la voz y la música representan la presión de aire con respecto del tiempo, una pintura blanco y negro es la representación de intensidad de luz contra 2 coordenadas espaciales, el video que es una secuencia de imágenes bidimensionales llamadas </a:t>
            </a:r>
            <a:r>
              <a:rPr lang="es-MX" dirty="0" err="1" smtClean="0"/>
              <a:t>frames</a:t>
            </a:r>
            <a:r>
              <a:rPr lang="es-MX" dirty="0" smtClean="0"/>
              <a:t> con respecto del tiempo, etc. 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dirty="0" smtClean="0"/>
              <a:t>No todas las señales pueden describirse funcionalmente con una expresión, por ejemplo la voz.</a:t>
            </a: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24005-2146-46FB-B27B-CCF4226713FD}" type="slidenum">
              <a:rPr lang="es-MX" smtClean="0"/>
              <a:t>28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0525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24005-2146-46FB-B27B-CCF4226713FD}" type="slidenum">
              <a:rPr lang="es-MX" smtClean="0"/>
              <a:t>30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0702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623CD-086C-4064-8B75-9052BEE0392B}" type="datetimeFigureOut">
              <a:rPr lang="es-MX" smtClean="0"/>
              <a:pPr/>
              <a:t>19/01/2016</a:t>
            </a:fld>
            <a:endParaRPr lang="es-MX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6727AF-2902-420F-BA7B-2CE3698B72FF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623CD-086C-4064-8B75-9052BEE0392B}" type="datetimeFigureOut">
              <a:rPr lang="es-MX" smtClean="0"/>
              <a:pPr/>
              <a:t>19/01/2016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6727AF-2902-420F-BA7B-2CE3698B72FF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623CD-086C-4064-8B75-9052BEE0392B}" type="datetimeFigureOut">
              <a:rPr lang="es-MX" smtClean="0"/>
              <a:pPr/>
              <a:t>19/01/2016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6727AF-2902-420F-BA7B-2CE3698B72FF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4873F5F-B889-4DC3-8A3F-2C6D7AA27C8A}" type="slidenum">
              <a:rPr lang="es-ES_tradnl" altLang="en-US"/>
              <a:pPr/>
              <a:t>‹#›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3302117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Online Image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7BA3976-E25E-47E7-BCCE-B00E870DC0BD}" type="slidenum">
              <a:rPr lang="es-ES_tradnl" altLang="en-US"/>
              <a:pPr/>
              <a:t>‹#›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903902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623CD-086C-4064-8B75-9052BEE0392B}" type="datetimeFigureOut">
              <a:rPr lang="es-MX" smtClean="0"/>
              <a:pPr/>
              <a:t>19/01/2016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6727AF-2902-420F-BA7B-2CE3698B72FF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623CD-086C-4064-8B75-9052BEE0392B}" type="datetimeFigureOut">
              <a:rPr lang="es-MX" smtClean="0"/>
              <a:pPr/>
              <a:t>19/01/2016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6727AF-2902-420F-BA7B-2CE3698B72FF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623CD-086C-4064-8B75-9052BEE0392B}" type="datetimeFigureOut">
              <a:rPr lang="es-MX" smtClean="0"/>
              <a:pPr/>
              <a:t>19/01/2016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6727AF-2902-420F-BA7B-2CE3698B72FF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623CD-086C-4064-8B75-9052BEE0392B}" type="datetimeFigureOut">
              <a:rPr lang="es-MX" smtClean="0"/>
              <a:pPr/>
              <a:t>19/01/2016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6727AF-2902-420F-BA7B-2CE3698B72FF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623CD-086C-4064-8B75-9052BEE0392B}" type="datetimeFigureOut">
              <a:rPr lang="es-MX" smtClean="0"/>
              <a:pPr/>
              <a:t>19/01/2016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6727AF-2902-420F-BA7B-2CE3698B72FF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623CD-086C-4064-8B75-9052BEE0392B}" type="datetimeFigureOut">
              <a:rPr lang="es-MX" smtClean="0"/>
              <a:pPr/>
              <a:t>19/01/2016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6727AF-2902-420F-BA7B-2CE3698B72FF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623CD-086C-4064-8B75-9052BEE0392B}" type="datetimeFigureOut">
              <a:rPr lang="es-MX" smtClean="0"/>
              <a:pPr/>
              <a:t>19/01/2016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6727AF-2902-420F-BA7B-2CE3698B72FF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623CD-086C-4064-8B75-9052BEE0392B}" type="datetimeFigureOut">
              <a:rPr lang="es-MX" smtClean="0"/>
              <a:pPr/>
              <a:t>19/01/2016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6727AF-2902-420F-BA7B-2CE3698B72FF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BD623CD-086C-4064-8B75-9052BEE0392B}" type="datetimeFigureOut">
              <a:rPr lang="es-MX" smtClean="0"/>
              <a:pPr/>
              <a:t>19/01/2016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D6727AF-2902-420F-BA7B-2CE3698B72FF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7.bin"/><Relationship Id="rId10" Type="http://schemas.openxmlformats.org/officeDocument/2006/relationships/oleObject" Target="../embeddings/oleObject21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7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oleObject" Target="../embeddings/oleObject32.bin"/><Relationship Id="rId3" Type="http://schemas.openxmlformats.org/officeDocument/2006/relationships/oleObject" Target="../embeddings/oleObject25.bin"/><Relationship Id="rId7" Type="http://schemas.openxmlformats.org/officeDocument/2006/relationships/image" Target="../media/image5.wmf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7.bin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7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29.bin"/><Relationship Id="rId14" Type="http://schemas.openxmlformats.org/officeDocument/2006/relationships/oleObject" Target="../embeddings/oleObject33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5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36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5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oleObject" Target="../embeddings/oleObject38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2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Sistemas y </a:t>
            </a:r>
            <a:r>
              <a:rPr lang="es-MX" dirty="0" smtClean="0"/>
              <a:t>Señales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Dr. Rogerio </a:t>
            </a:r>
            <a:r>
              <a:rPr lang="es-MX" dirty="0" err="1" smtClean="0"/>
              <a:t>Enriquez</a:t>
            </a:r>
            <a:r>
              <a:rPr lang="es-MX" dirty="0" smtClean="0"/>
              <a:t> Caldera</a:t>
            </a:r>
            <a:endParaRPr lang="es-MX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DF11-F738-40CB-81A3-8DDC3AB3B598}" type="slidenum">
              <a:rPr lang="es-ES_tradnl" altLang="en-US"/>
              <a:pPr/>
              <a:t>10</a:t>
            </a:fld>
            <a:endParaRPr lang="es-ES_tradnl" alt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143000"/>
          </a:xfrm>
          <a:noFill/>
          <a:ln/>
        </p:spPr>
        <p:txBody>
          <a:bodyPr/>
          <a:lstStyle/>
          <a:p>
            <a:r>
              <a:rPr lang="es-ES_tradnl" altLang="en-US"/>
              <a:t>Sistemas de Comunicación</a:t>
            </a: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3124200" y="4038600"/>
            <a:ext cx="2667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3048000" y="59436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309" name="Group 21"/>
          <p:cNvGrpSpPr>
            <a:grpSpLocks/>
          </p:cNvGrpSpPr>
          <p:nvPr/>
        </p:nvGrpSpPr>
        <p:grpSpPr bwMode="auto">
          <a:xfrm>
            <a:off x="463550" y="1149350"/>
            <a:ext cx="7988300" cy="5168900"/>
            <a:chOff x="292" y="724"/>
            <a:chExt cx="5032" cy="3256"/>
          </a:xfrm>
        </p:grpSpPr>
        <p:grpSp>
          <p:nvGrpSpPr>
            <p:cNvPr id="12297" name="Group 9"/>
            <p:cNvGrpSpPr>
              <a:grpSpLocks/>
            </p:cNvGrpSpPr>
            <p:nvPr/>
          </p:nvGrpSpPr>
          <p:grpSpPr bwMode="auto">
            <a:xfrm>
              <a:off x="292" y="724"/>
              <a:ext cx="5032" cy="1051"/>
              <a:chOff x="292" y="724"/>
              <a:chExt cx="5032" cy="1051"/>
            </a:xfrm>
          </p:grpSpPr>
          <p:sp>
            <p:nvSpPr>
              <p:cNvPr id="12293" name="Rectangle 5"/>
              <p:cNvSpPr>
                <a:spLocks noChangeArrowheads="1"/>
              </p:cNvSpPr>
              <p:nvPr/>
            </p:nvSpPr>
            <p:spPr bwMode="auto">
              <a:xfrm>
                <a:off x="292" y="724"/>
                <a:ext cx="1624" cy="1051"/>
              </a:xfrm>
              <a:prstGeom prst="rect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s-ES_tradnl" altLang="en-US"/>
                  <a:t>T/R</a:t>
                </a:r>
              </a:p>
            </p:txBody>
          </p:sp>
          <p:sp>
            <p:nvSpPr>
              <p:cNvPr id="12294" name="Rectangle 6"/>
              <p:cNvSpPr>
                <a:spLocks noChangeArrowheads="1"/>
              </p:cNvSpPr>
              <p:nvPr/>
            </p:nvSpPr>
            <p:spPr bwMode="auto">
              <a:xfrm>
                <a:off x="3700" y="724"/>
                <a:ext cx="1624" cy="962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s-ES_tradnl" altLang="en-US"/>
                  <a:t>T/R</a:t>
                </a:r>
              </a:p>
            </p:txBody>
          </p:sp>
          <p:sp>
            <p:nvSpPr>
              <p:cNvPr id="12295" name="Line 7"/>
              <p:cNvSpPr>
                <a:spLocks noChangeShapeType="1"/>
              </p:cNvSpPr>
              <p:nvPr/>
            </p:nvSpPr>
            <p:spPr bwMode="auto">
              <a:xfrm>
                <a:off x="2016" y="1249"/>
                <a:ext cx="163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6" name="Rectangle 8"/>
              <p:cNvSpPr>
                <a:spLocks noChangeArrowheads="1"/>
              </p:cNvSpPr>
              <p:nvPr/>
            </p:nvSpPr>
            <p:spPr bwMode="auto">
              <a:xfrm>
                <a:off x="2438" y="843"/>
                <a:ext cx="56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s-ES_tradnl" altLang="en-US"/>
                  <a:t>Canal</a:t>
                </a:r>
              </a:p>
            </p:txBody>
          </p:sp>
        </p:grpSp>
        <p:sp>
          <p:nvSpPr>
            <p:cNvPr id="12298" name="Line 10"/>
            <p:cNvSpPr>
              <a:spLocks noChangeShapeType="1"/>
            </p:cNvSpPr>
            <p:nvPr/>
          </p:nvSpPr>
          <p:spPr bwMode="auto">
            <a:xfrm>
              <a:off x="1968" y="2484"/>
              <a:ext cx="1632" cy="9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08" name="Group 20"/>
            <p:cNvGrpSpPr>
              <a:grpSpLocks/>
            </p:cNvGrpSpPr>
            <p:nvPr/>
          </p:nvGrpSpPr>
          <p:grpSpPr bwMode="auto">
            <a:xfrm>
              <a:off x="292" y="1249"/>
              <a:ext cx="5032" cy="2731"/>
              <a:chOff x="292" y="1249"/>
              <a:chExt cx="5032" cy="2731"/>
            </a:xfrm>
          </p:grpSpPr>
          <p:sp>
            <p:nvSpPr>
              <p:cNvPr id="12299" name="Rectangle 11"/>
              <p:cNvSpPr>
                <a:spLocks noChangeArrowheads="1"/>
              </p:cNvSpPr>
              <p:nvPr/>
            </p:nvSpPr>
            <p:spPr bwMode="auto">
              <a:xfrm>
                <a:off x="292" y="1827"/>
                <a:ext cx="1624" cy="1050"/>
              </a:xfrm>
              <a:prstGeom prst="rect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s-ES_tradnl" altLang="en-US"/>
                  <a:t>T/R</a:t>
                </a:r>
              </a:p>
            </p:txBody>
          </p:sp>
          <p:sp>
            <p:nvSpPr>
              <p:cNvPr id="12300" name="Rectangle 12"/>
              <p:cNvSpPr>
                <a:spLocks noChangeArrowheads="1"/>
              </p:cNvSpPr>
              <p:nvPr/>
            </p:nvSpPr>
            <p:spPr bwMode="auto">
              <a:xfrm>
                <a:off x="3700" y="1827"/>
                <a:ext cx="1624" cy="962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s-ES_tradnl" altLang="en-US"/>
                  <a:t>T/R</a:t>
                </a:r>
              </a:p>
            </p:txBody>
          </p:sp>
          <p:sp>
            <p:nvSpPr>
              <p:cNvPr id="12301" name="Rectangle 13"/>
              <p:cNvSpPr>
                <a:spLocks noChangeArrowheads="1"/>
              </p:cNvSpPr>
              <p:nvPr/>
            </p:nvSpPr>
            <p:spPr bwMode="auto">
              <a:xfrm>
                <a:off x="292" y="2929"/>
                <a:ext cx="1624" cy="1051"/>
              </a:xfrm>
              <a:prstGeom prst="rect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s-ES_tradnl" altLang="en-US"/>
                  <a:t>T/R</a:t>
                </a:r>
              </a:p>
            </p:txBody>
          </p:sp>
          <p:sp>
            <p:nvSpPr>
              <p:cNvPr id="12302" name="Rectangle 14"/>
              <p:cNvSpPr>
                <a:spLocks noChangeArrowheads="1"/>
              </p:cNvSpPr>
              <p:nvPr/>
            </p:nvSpPr>
            <p:spPr bwMode="auto">
              <a:xfrm>
                <a:off x="3700" y="2929"/>
                <a:ext cx="1624" cy="963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s-ES_tradnl" altLang="en-US"/>
                  <a:t>T/R</a:t>
                </a:r>
              </a:p>
            </p:txBody>
          </p:sp>
          <p:sp>
            <p:nvSpPr>
              <p:cNvPr id="12303" name="Line 15"/>
              <p:cNvSpPr>
                <a:spLocks noChangeShapeType="1"/>
              </p:cNvSpPr>
              <p:nvPr/>
            </p:nvSpPr>
            <p:spPr bwMode="auto">
              <a:xfrm>
                <a:off x="1968" y="1249"/>
                <a:ext cx="1680" cy="101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4" name="Line 16"/>
              <p:cNvSpPr>
                <a:spLocks noChangeShapeType="1"/>
              </p:cNvSpPr>
              <p:nvPr/>
            </p:nvSpPr>
            <p:spPr bwMode="auto">
              <a:xfrm>
                <a:off x="1968" y="1382"/>
                <a:ext cx="1632" cy="19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5" name="Line 17"/>
              <p:cNvSpPr>
                <a:spLocks noChangeShapeType="1"/>
              </p:cNvSpPr>
              <p:nvPr/>
            </p:nvSpPr>
            <p:spPr bwMode="auto">
              <a:xfrm flipV="1">
                <a:off x="2016" y="1249"/>
                <a:ext cx="1584" cy="10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round/>
                <a:headEnd type="stealth" w="med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6" name="Line 18"/>
              <p:cNvSpPr>
                <a:spLocks noChangeShapeType="1"/>
              </p:cNvSpPr>
              <p:nvPr/>
            </p:nvSpPr>
            <p:spPr bwMode="auto">
              <a:xfrm flipV="1">
                <a:off x="1968" y="2440"/>
                <a:ext cx="1680" cy="97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 type="stealth" w="med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7" name="Line 19"/>
              <p:cNvSpPr>
                <a:spLocks noChangeShapeType="1"/>
              </p:cNvSpPr>
              <p:nvPr/>
            </p:nvSpPr>
            <p:spPr bwMode="auto">
              <a:xfrm flipV="1">
                <a:off x="1968" y="1426"/>
                <a:ext cx="1584" cy="180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 type="stealth" w="med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46915750"/>
      </p:ext>
    </p:extLst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D3A9-9DE0-4B94-8C4B-284C2DAEB3B5}" type="slidenum">
              <a:rPr lang="es-ES_tradnl" altLang="en-US"/>
              <a:pPr/>
              <a:t>11</a:t>
            </a:fld>
            <a:endParaRPr lang="es-ES_tradnl" alt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ES_tradnl" altLang="en-US"/>
              <a:t>Sistemas de Comunicación</a:t>
            </a:r>
          </a:p>
        </p:txBody>
      </p:sp>
      <p:graphicFrame>
        <p:nvGraphicFramePr>
          <p:cNvPr id="13315" name="Object 3"/>
          <p:cNvGraphicFramePr>
            <a:graphicFrameLocks/>
          </p:cNvGraphicFramePr>
          <p:nvPr>
            <p:ph type="chart" sz="half" idx="1"/>
          </p:nvPr>
        </p:nvGraphicFramePr>
        <p:xfrm>
          <a:off x="2063750" y="1600200"/>
          <a:ext cx="5302250" cy="219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8" name="Chart" r:id="rId3" imgW="5333760" imgH="2209680" progId="MSGraph.Chart.5">
                  <p:embed/>
                </p:oleObj>
              </mc:Choice>
              <mc:Fallback>
                <p:oleObj name="Chart" r:id="rId3" imgW="5333760" imgH="2209680" progId="MSGraph.Chart.5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1600200"/>
                        <a:ext cx="5302250" cy="219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3581400"/>
            <a:ext cx="3352800" cy="31242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s-ES_tradnl" altLang="en-US" sz="2400"/>
              <a:t>Símbolos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s-ES_tradnl" altLang="en-US" sz="2400"/>
              <a:t>sonidos 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s-ES_tradnl" altLang="en-US" sz="2400"/>
              <a:t>abecedario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s-ES_tradnl" altLang="en-US" sz="2400"/>
              <a:t>iconos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s-ES_tradnl" altLang="en-US" sz="2400"/>
              <a:t>claves</a:t>
            </a:r>
          </a:p>
          <a:p>
            <a:pPr>
              <a:spcBef>
                <a:spcPct val="0"/>
              </a:spcBef>
            </a:pPr>
            <a:r>
              <a:rPr lang="es-ES_tradnl" altLang="en-US" sz="2400"/>
              <a:t>Señales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s-ES_tradnl" altLang="en-US" sz="2400"/>
              <a:t>eléctricas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s-ES_tradnl" altLang="en-US" sz="2400"/>
              <a:t>luminosas</a:t>
            </a:r>
          </a:p>
        </p:txBody>
      </p:sp>
      <p:grpSp>
        <p:nvGrpSpPr>
          <p:cNvPr id="13322" name="Group 10"/>
          <p:cNvGrpSpPr>
            <a:grpSpLocks/>
          </p:cNvGrpSpPr>
          <p:nvPr/>
        </p:nvGrpSpPr>
        <p:grpSpPr bwMode="auto">
          <a:xfrm>
            <a:off x="387350" y="1606550"/>
            <a:ext cx="7988300" cy="1816100"/>
            <a:chOff x="244" y="1012"/>
            <a:chExt cx="5032" cy="1144"/>
          </a:xfrm>
        </p:grpSpPr>
        <p:grpSp>
          <p:nvGrpSpPr>
            <p:cNvPr id="13320" name="Group 8"/>
            <p:cNvGrpSpPr>
              <a:grpSpLocks/>
            </p:cNvGrpSpPr>
            <p:nvPr/>
          </p:nvGrpSpPr>
          <p:grpSpPr bwMode="auto">
            <a:xfrm>
              <a:off x="244" y="1012"/>
              <a:ext cx="5032" cy="1144"/>
              <a:chOff x="244" y="1012"/>
              <a:chExt cx="5032" cy="1144"/>
            </a:xfrm>
          </p:grpSpPr>
          <p:sp>
            <p:nvSpPr>
              <p:cNvPr id="13317" name="Rectangle 5"/>
              <p:cNvSpPr>
                <a:spLocks noChangeArrowheads="1"/>
              </p:cNvSpPr>
              <p:nvPr/>
            </p:nvSpPr>
            <p:spPr bwMode="auto">
              <a:xfrm>
                <a:off x="244" y="1012"/>
                <a:ext cx="1624" cy="1144"/>
              </a:xfrm>
              <a:prstGeom prst="rect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s-ES_tradnl" altLang="en-US"/>
                  <a:t>T/R</a:t>
                </a:r>
              </a:p>
            </p:txBody>
          </p:sp>
          <p:sp>
            <p:nvSpPr>
              <p:cNvPr id="13318" name="Rectangle 6"/>
              <p:cNvSpPr>
                <a:spLocks noChangeArrowheads="1"/>
              </p:cNvSpPr>
              <p:nvPr/>
            </p:nvSpPr>
            <p:spPr bwMode="auto">
              <a:xfrm>
                <a:off x="3652" y="1012"/>
                <a:ext cx="1624" cy="1048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s-ES_tradnl" altLang="en-US"/>
                  <a:t>T/R</a:t>
                </a:r>
              </a:p>
            </p:txBody>
          </p:sp>
          <p:sp>
            <p:nvSpPr>
              <p:cNvPr id="13319" name="Line 7"/>
              <p:cNvSpPr>
                <a:spLocks noChangeShapeType="1"/>
              </p:cNvSpPr>
              <p:nvPr/>
            </p:nvSpPr>
            <p:spPr bwMode="auto">
              <a:xfrm>
                <a:off x="1968" y="1584"/>
                <a:ext cx="163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321" name="Rectangle 9"/>
            <p:cNvSpPr>
              <a:spLocks noChangeArrowheads="1"/>
            </p:cNvSpPr>
            <p:nvPr/>
          </p:nvSpPr>
          <p:spPr bwMode="auto">
            <a:xfrm>
              <a:off x="2438" y="1142"/>
              <a:ext cx="5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s-ES_tradnl" altLang="en-US"/>
                <a:t>Canal</a:t>
              </a:r>
            </a:p>
          </p:txBody>
        </p:sp>
      </p:grp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6477000" y="3751263"/>
            <a:ext cx="1981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s-ES_tradnl" altLang="en-US"/>
              <a:t>detectar</a:t>
            </a:r>
          </a:p>
          <a:p>
            <a:pPr>
              <a:buFontTx/>
              <a:buChar char="•"/>
            </a:pPr>
            <a:r>
              <a:rPr lang="es-ES_tradnl" altLang="en-US"/>
              <a:t>identificar</a:t>
            </a:r>
          </a:p>
          <a:p>
            <a:pPr>
              <a:buFontTx/>
              <a:buChar char="•"/>
            </a:pPr>
            <a:r>
              <a:rPr lang="es-ES_tradnl" altLang="en-US"/>
              <a:t>estimar</a:t>
            </a:r>
          </a:p>
        </p:txBody>
      </p:sp>
    </p:spTree>
    <p:extLst>
      <p:ext uri="{BB962C8B-B14F-4D97-AF65-F5344CB8AC3E}">
        <p14:creationId xmlns:p14="http://schemas.microsoft.com/office/powerpoint/2010/main" val="300446359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3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3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3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 bldLvl="2" autoUpdateAnimBg="0"/>
      <p:bldP spid="1332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E88A-14D7-4201-AA11-6F66608F0EAA}" type="slidenum">
              <a:rPr lang="es-ES_tradnl" altLang="en-US"/>
              <a:pPr/>
              <a:t>12</a:t>
            </a:fld>
            <a:endParaRPr lang="es-ES_tradnl" alt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  <a:noFill/>
          <a:ln/>
        </p:spPr>
        <p:txBody>
          <a:bodyPr/>
          <a:lstStyle/>
          <a:p>
            <a:r>
              <a:rPr lang="es-ES_tradnl" altLang="en-US"/>
              <a:t>Sistemas de Comunicación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7772400" cy="57912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s-ES_tradnl" altLang="en-US" sz="2400"/>
              <a:t>Comunicar es seleccionar y detectar símbolos bien definidos.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n-US" sz="2400"/>
              <a:t>m ={s</a:t>
            </a:r>
            <a:r>
              <a:rPr lang="es-ES_tradnl" altLang="en-US" sz="2400" baseline="-25000"/>
              <a:t>1</a:t>
            </a:r>
            <a:r>
              <a:rPr lang="es-ES_tradnl" altLang="en-US" sz="2400"/>
              <a:t>,s</a:t>
            </a:r>
            <a:r>
              <a:rPr lang="es-ES_tradnl" altLang="en-US" sz="2400" baseline="-25000"/>
              <a:t>2</a:t>
            </a:r>
            <a:r>
              <a:rPr lang="es-ES_tradnl" altLang="en-US" sz="2400"/>
              <a:t>,…s</a:t>
            </a:r>
            <a:r>
              <a:rPr lang="es-ES_tradnl" altLang="en-US" sz="2400" baseline="-25000"/>
              <a:t>n</a:t>
            </a:r>
            <a:r>
              <a:rPr lang="es-ES_tradnl" altLang="en-US" sz="2400"/>
              <a:t>}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n-US" sz="2400"/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n-US" sz="2400" i="1"/>
              <a:t>ej: Hola</a:t>
            </a:r>
            <a:r>
              <a:rPr lang="es-ES_tradnl" altLang="en-US" sz="2400"/>
              <a:t>.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n-US" sz="2400"/>
          </a:p>
          <a:p>
            <a:pPr>
              <a:spcBef>
                <a:spcPct val="0"/>
              </a:spcBef>
            </a:pPr>
            <a:r>
              <a:rPr lang="es-ES_tradnl" altLang="en-US" sz="2400"/>
              <a:t>Información no es solo una sucesión de símbolos.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n-US" sz="2400"/>
              <a:t>m</a:t>
            </a:r>
            <a:r>
              <a:rPr lang="es-ES_tradnl" altLang="en-US" sz="2400" baseline="-25000"/>
              <a:t>1</a:t>
            </a:r>
            <a:r>
              <a:rPr lang="es-ES_tradnl" altLang="en-US" sz="2400"/>
              <a:t>+m</a:t>
            </a:r>
            <a:r>
              <a:rPr lang="es-ES_tradnl" altLang="en-US" sz="2400" baseline="-25000"/>
              <a:t>2</a:t>
            </a:r>
            <a:r>
              <a:rPr lang="es-ES_tradnl" altLang="en-US" sz="2400"/>
              <a:t>+</a:t>
            </a:r>
            <a:r>
              <a:rPr lang="es-ES_tradnl" altLang="en-US" sz="2400" baseline="30000"/>
              <a:t>….</a:t>
            </a:r>
            <a:r>
              <a:rPr lang="es-ES_tradnl" altLang="en-US" sz="2400"/>
              <a:t>+m</a:t>
            </a:r>
            <a:r>
              <a:rPr lang="es-ES_tradnl" altLang="en-US" sz="2400" baseline="-25000"/>
              <a:t>L</a:t>
            </a:r>
            <a:endParaRPr lang="es-ES_tradnl" altLang="en-US" sz="2400"/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n-US" sz="2400"/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n-US" sz="2400" i="1"/>
              <a:t>ej:Mañana saldrá el sol.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n-US" sz="2400"/>
              <a:t> </a:t>
            </a:r>
          </a:p>
          <a:p>
            <a:pPr>
              <a:spcBef>
                <a:spcPct val="0"/>
              </a:spcBef>
            </a:pPr>
            <a:r>
              <a:rPr lang="es-ES_tradnl" altLang="en-US" sz="2400"/>
              <a:t>Obtención de conocimiento </a:t>
            </a:r>
          </a:p>
          <a:p>
            <a:pPr>
              <a:spcBef>
                <a:spcPct val="0"/>
              </a:spcBef>
              <a:buFontTx/>
              <a:buNone/>
            </a:pPr>
            <a:endParaRPr lang="es-ES_tradnl" altLang="en-US" sz="2400"/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n-US" sz="2400" i="1"/>
              <a:t>Todos los dias sale el sol.</a:t>
            </a:r>
          </a:p>
        </p:txBody>
      </p:sp>
    </p:spTree>
    <p:extLst>
      <p:ext uri="{BB962C8B-B14F-4D97-AF65-F5344CB8AC3E}">
        <p14:creationId xmlns:p14="http://schemas.microsoft.com/office/powerpoint/2010/main" val="218587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0E49E-9A03-4EDF-BD3A-16594F196337}" type="slidenum">
              <a:rPr lang="es-ES_tradnl" altLang="en-US"/>
              <a:pPr/>
              <a:t>13</a:t>
            </a:fld>
            <a:endParaRPr lang="es-ES_tradnl" alt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  <a:noFill/>
          <a:ln/>
        </p:spPr>
        <p:txBody>
          <a:bodyPr/>
          <a:lstStyle/>
          <a:p>
            <a:r>
              <a:rPr lang="es-ES_tradnl" altLang="en-US"/>
              <a:t>Sistemas de Comunicación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0292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s-ES_tradnl" altLang="en-US" sz="2400"/>
              <a:t>Medir es conocer</a:t>
            </a:r>
          </a:p>
          <a:p>
            <a:pPr>
              <a:spcBef>
                <a:spcPct val="0"/>
              </a:spcBef>
              <a:buFontTx/>
              <a:buNone/>
            </a:pPr>
            <a:endParaRPr lang="es-ES_tradnl" altLang="en-US" sz="2400"/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n-US" sz="2400" i="1"/>
              <a:t>Imaginémonos una mesa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n-US" sz="2400" i="1"/>
              <a:t>una mesa de madera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n-US" sz="2400" i="1"/>
              <a:t>de color verde claro (</a:t>
            </a:r>
            <a:r>
              <a:rPr lang="es-ES_tradnl" altLang="en-US" sz="2400" i="1">
                <a:latin typeface="Symbol" panose="05050102010706020507" pitchFamily="18" charset="2"/>
              </a:rPr>
              <a:t>l,n)</a:t>
            </a:r>
            <a:endParaRPr lang="es-ES_tradnl" altLang="en-US" sz="2400" i="1"/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n-US" sz="2400" i="1"/>
              <a:t>de un metro cuadrado y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n-US" sz="2400" i="1"/>
              <a:t>de un metro de alto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n-US" sz="2400" i="1"/>
              <a:t> </a:t>
            </a:r>
          </a:p>
          <a:p>
            <a:pPr>
              <a:spcBef>
                <a:spcPct val="0"/>
              </a:spcBef>
            </a:pPr>
            <a:r>
              <a:rPr lang="es-ES_tradnl" altLang="en-US" sz="2400"/>
              <a:t>Objetivo de la comunicación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s-ES_tradnl" altLang="en-US" sz="2400"/>
              <a:t>conocer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s-ES_tradnl" altLang="en-US" sz="2400"/>
              <a:t>evolucionar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s-ES_tradnl" altLang="en-US" sz="2400"/>
              <a:t>actuar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s-ES_tradnl" altLang="en-US" sz="2400"/>
              <a:t>crear</a:t>
            </a:r>
          </a:p>
        </p:txBody>
      </p:sp>
    </p:spTree>
    <p:extLst>
      <p:ext uri="{BB962C8B-B14F-4D97-AF65-F5344CB8AC3E}">
        <p14:creationId xmlns:p14="http://schemas.microsoft.com/office/powerpoint/2010/main" val="96953575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43E8-C06F-4F06-94F1-9588FD645929}" type="slidenum">
              <a:rPr lang="es-ES_tradnl" altLang="en-US"/>
              <a:pPr/>
              <a:t>14</a:t>
            </a:fld>
            <a:endParaRPr lang="es-ES_tradnl" alt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  <a:noFill/>
          <a:ln/>
        </p:spPr>
        <p:txBody>
          <a:bodyPr/>
          <a:lstStyle/>
          <a:p>
            <a:r>
              <a:rPr lang="es-ES_tradnl" altLang="en-US"/>
              <a:t>Tecnología de la Información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295400"/>
            <a:ext cx="7010400" cy="31242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s-ES_tradnl" altLang="en-US"/>
              <a:t>Comunicación con el medio ambiente</a:t>
            </a:r>
          </a:p>
        </p:txBody>
      </p:sp>
      <p:grpSp>
        <p:nvGrpSpPr>
          <p:cNvPr id="16392" name="Group 8"/>
          <p:cNvGrpSpPr>
            <a:grpSpLocks/>
          </p:cNvGrpSpPr>
          <p:nvPr/>
        </p:nvGrpSpPr>
        <p:grpSpPr bwMode="auto">
          <a:xfrm>
            <a:off x="2368550" y="2368550"/>
            <a:ext cx="4178300" cy="3187700"/>
            <a:chOff x="1492" y="1492"/>
            <a:chExt cx="2632" cy="2008"/>
          </a:xfrm>
        </p:grpSpPr>
        <p:sp>
          <p:nvSpPr>
            <p:cNvPr id="16388" name="AutoShape 4"/>
            <p:cNvSpPr>
              <a:spLocks noChangeArrowheads="1"/>
            </p:cNvSpPr>
            <p:nvPr/>
          </p:nvSpPr>
          <p:spPr bwMode="auto">
            <a:xfrm>
              <a:off x="1492" y="1492"/>
              <a:ext cx="2632" cy="2008"/>
            </a:xfrm>
            <a:prstGeom prst="triangle">
              <a:avLst>
                <a:gd name="adj" fmla="val 4999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9" name="Line 5"/>
            <p:cNvSpPr>
              <a:spLocks noChangeShapeType="1"/>
            </p:cNvSpPr>
            <p:nvPr/>
          </p:nvSpPr>
          <p:spPr bwMode="auto">
            <a:xfrm>
              <a:off x="2412" y="2214"/>
              <a:ext cx="85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0" name="Line 6"/>
            <p:cNvSpPr>
              <a:spLocks noChangeShapeType="1"/>
            </p:cNvSpPr>
            <p:nvPr/>
          </p:nvSpPr>
          <p:spPr bwMode="auto">
            <a:xfrm>
              <a:off x="2148" y="2698"/>
              <a:ext cx="14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1" name="Line 7"/>
            <p:cNvSpPr>
              <a:spLocks noChangeShapeType="1"/>
            </p:cNvSpPr>
            <p:nvPr/>
          </p:nvSpPr>
          <p:spPr bwMode="auto">
            <a:xfrm>
              <a:off x="1884" y="3101"/>
              <a:ext cx="19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1355725" y="4327525"/>
            <a:ext cx="928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/>
              <a:t>Físico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6537325" y="4937125"/>
            <a:ext cx="1233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/>
              <a:t>Sentidos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1889125" y="2879725"/>
            <a:ext cx="1047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/>
              <a:t>Mental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6156325" y="4327525"/>
            <a:ext cx="1268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/>
              <a:t>Sistemas</a:t>
            </a: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5775325" y="3489325"/>
            <a:ext cx="1825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/>
              <a:t>Organización</a:t>
            </a: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5470525" y="2727325"/>
            <a:ext cx="125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/>
              <a:t>Intelecto</a:t>
            </a:r>
          </a:p>
        </p:txBody>
      </p:sp>
    </p:spTree>
    <p:extLst>
      <p:ext uri="{BB962C8B-B14F-4D97-AF65-F5344CB8AC3E}">
        <p14:creationId xmlns:p14="http://schemas.microsoft.com/office/powerpoint/2010/main" val="97111183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5F9D6-EBBE-4F93-9DEF-430F4EC51414}" type="slidenum">
              <a:rPr lang="es-ES_tradnl" altLang="en-US"/>
              <a:pPr/>
              <a:t>15</a:t>
            </a:fld>
            <a:endParaRPr lang="es-ES_tradnl" alt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  <a:noFill/>
          <a:ln/>
        </p:spPr>
        <p:txBody>
          <a:bodyPr/>
          <a:lstStyle/>
          <a:p>
            <a:r>
              <a:rPr lang="es-ES_tradnl" altLang="en-US"/>
              <a:t>Tecnología de la Información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7620000" cy="44196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s-ES_tradnl" altLang="en-US" i="1"/>
              <a:t>Ej:</a:t>
            </a:r>
            <a:r>
              <a:rPr lang="es-ES_tradnl" altLang="en-US"/>
              <a:t> aplicación en la organización social</a:t>
            </a:r>
          </a:p>
          <a:p>
            <a:pPr>
              <a:buFontTx/>
              <a:buNone/>
            </a:pPr>
            <a:r>
              <a:rPr lang="es-ES_tradnl" altLang="en-US"/>
              <a:t>en la administración, producción y servicios</a:t>
            </a:r>
          </a:p>
          <a:p>
            <a:pPr>
              <a:buFontTx/>
              <a:buNone/>
            </a:pPr>
            <a:endParaRPr lang="es-ES_tradnl" altLang="en-US"/>
          </a:p>
          <a:p>
            <a:pPr algn="ctr"/>
            <a:r>
              <a:rPr lang="es-ES_tradnl" altLang="en-US" sz="2800"/>
              <a:t>Información</a:t>
            </a:r>
          </a:p>
          <a:p>
            <a:pPr algn="ctr"/>
            <a:r>
              <a:rPr lang="es-ES_tradnl" altLang="en-US" sz="2800"/>
              <a:t>Comunicación</a:t>
            </a:r>
          </a:p>
          <a:p>
            <a:pPr algn="ctr"/>
            <a:r>
              <a:rPr lang="es-ES_tradnl" altLang="en-US" sz="2800"/>
              <a:t>Automatización</a:t>
            </a:r>
          </a:p>
          <a:p>
            <a:pPr algn="ctr"/>
            <a:r>
              <a:rPr lang="es-ES_tradnl" altLang="en-US" sz="2800"/>
              <a:t>Elemento humano</a:t>
            </a:r>
          </a:p>
        </p:txBody>
      </p:sp>
    </p:spTree>
    <p:extLst>
      <p:ext uri="{BB962C8B-B14F-4D97-AF65-F5344CB8AC3E}">
        <p14:creationId xmlns:p14="http://schemas.microsoft.com/office/powerpoint/2010/main" val="407278644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C1A6-9D9B-4798-A5AD-0A79E7143811}" type="slidenum">
              <a:rPr lang="es-ES_tradnl" altLang="en-US"/>
              <a:pPr/>
              <a:t>16</a:t>
            </a:fld>
            <a:endParaRPr lang="es-ES_tradnl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  <a:noFill/>
          <a:ln/>
        </p:spPr>
        <p:txBody>
          <a:bodyPr/>
          <a:lstStyle/>
          <a:p>
            <a:r>
              <a:rPr lang="es-ES_tradnl" altLang="en-US"/>
              <a:t>Tecnología de la Información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924800" cy="5181600"/>
          </a:xfrm>
          <a:noFill/>
          <a:ln/>
        </p:spPr>
        <p:txBody>
          <a:bodyPr/>
          <a:lstStyle/>
          <a:p>
            <a:r>
              <a:rPr lang="es-ES_tradnl" altLang="en-US" sz="2800"/>
              <a:t>Información</a:t>
            </a:r>
          </a:p>
          <a:p>
            <a:pPr lvl="1"/>
            <a:r>
              <a:rPr lang="es-ES_tradnl" altLang="en-US"/>
              <a:t>Decisiones</a:t>
            </a:r>
          </a:p>
          <a:p>
            <a:pPr lvl="1"/>
            <a:r>
              <a:rPr lang="es-ES_tradnl" altLang="en-US"/>
              <a:t>costo de procesos </a:t>
            </a:r>
          </a:p>
          <a:p>
            <a:pPr lvl="1"/>
            <a:r>
              <a:rPr lang="es-ES_tradnl" altLang="en-US"/>
              <a:t>estrategias</a:t>
            </a:r>
          </a:p>
          <a:p>
            <a:pPr lvl="1"/>
            <a:r>
              <a:rPr lang="es-ES_tradnl" altLang="en-US"/>
              <a:t>evaluaciones</a:t>
            </a:r>
          </a:p>
          <a:p>
            <a:r>
              <a:rPr lang="es-ES_tradnl" altLang="en-US" sz="2800"/>
              <a:t>Comunicación</a:t>
            </a:r>
          </a:p>
          <a:p>
            <a:pPr lvl="1"/>
            <a:r>
              <a:rPr lang="es-ES_tradnl" altLang="en-US"/>
              <a:t>integración</a:t>
            </a:r>
          </a:p>
          <a:p>
            <a:pPr lvl="1"/>
            <a:r>
              <a:rPr lang="es-ES_tradnl" altLang="en-US"/>
              <a:t>control</a:t>
            </a:r>
          </a:p>
        </p:txBody>
      </p:sp>
    </p:spTree>
    <p:extLst>
      <p:ext uri="{BB962C8B-B14F-4D97-AF65-F5344CB8AC3E}">
        <p14:creationId xmlns:p14="http://schemas.microsoft.com/office/powerpoint/2010/main" val="205408316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AA2E3-CDF5-4A02-8BD1-5192ECFF9F51}" type="slidenum">
              <a:rPr lang="es-ES_tradnl" altLang="en-US"/>
              <a:pPr/>
              <a:t>17</a:t>
            </a:fld>
            <a:endParaRPr lang="es-ES_tradnl" alt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  <a:noFill/>
          <a:ln/>
        </p:spPr>
        <p:txBody>
          <a:bodyPr/>
          <a:lstStyle/>
          <a:p>
            <a:r>
              <a:rPr lang="es-ES_tradnl" altLang="en-US"/>
              <a:t>Tecnología de la Información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924800" cy="5181600"/>
          </a:xfrm>
          <a:noFill/>
          <a:ln/>
        </p:spPr>
        <p:txBody>
          <a:bodyPr/>
          <a:lstStyle/>
          <a:p>
            <a:r>
              <a:rPr lang="es-ES_tradnl" altLang="en-US" sz="2800"/>
              <a:t>Automatización</a:t>
            </a:r>
          </a:p>
          <a:p>
            <a:pPr lvl="1"/>
            <a:r>
              <a:rPr lang="es-ES_tradnl" altLang="en-US"/>
              <a:t>Calidad</a:t>
            </a:r>
          </a:p>
          <a:p>
            <a:pPr lvl="1"/>
            <a:r>
              <a:rPr lang="es-ES_tradnl" altLang="en-US"/>
              <a:t>productividad</a:t>
            </a:r>
          </a:p>
          <a:p>
            <a:pPr lvl="1"/>
            <a:r>
              <a:rPr lang="es-ES_tradnl" altLang="en-US"/>
              <a:t>facilita la comunicación y la información</a:t>
            </a:r>
          </a:p>
          <a:p>
            <a:r>
              <a:rPr lang="es-ES_tradnl" altLang="en-US" sz="2800"/>
              <a:t>Elemento humano</a:t>
            </a:r>
          </a:p>
          <a:p>
            <a:pPr lvl="1"/>
            <a:r>
              <a:rPr lang="es-ES_tradnl" altLang="en-US"/>
              <a:t>impredecible</a:t>
            </a:r>
          </a:p>
          <a:p>
            <a:pPr lvl="1"/>
            <a:r>
              <a:rPr lang="es-ES_tradnl" altLang="en-US"/>
              <a:t>variable</a:t>
            </a:r>
          </a:p>
        </p:txBody>
      </p:sp>
    </p:spTree>
    <p:extLst>
      <p:ext uri="{BB962C8B-B14F-4D97-AF65-F5344CB8AC3E}">
        <p14:creationId xmlns:p14="http://schemas.microsoft.com/office/powerpoint/2010/main" val="23115642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82D1-1AF0-4FA5-A297-02978654542C}" type="slidenum">
              <a:rPr lang="es-ES_tradnl" altLang="en-US"/>
              <a:pPr/>
              <a:t>18</a:t>
            </a:fld>
            <a:endParaRPr lang="es-ES_tradnl" alt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  <a:noFill/>
          <a:ln/>
        </p:spPr>
        <p:txBody>
          <a:bodyPr/>
          <a:lstStyle/>
          <a:p>
            <a:r>
              <a:rPr lang="es-ES_tradnl" altLang="en-US"/>
              <a:t>Tecnología de la Información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924800" cy="5181600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s-ES_tradnl" altLang="en-US" sz="2800" i="1"/>
              <a:t>Ejemplo:</a:t>
            </a:r>
            <a:r>
              <a:rPr lang="es-ES_tradnl" altLang="en-US" sz="2800" b="1"/>
              <a:t>C</a:t>
            </a:r>
            <a:r>
              <a:rPr lang="es-ES_tradnl" altLang="en-US" sz="2800"/>
              <a:t>omputer</a:t>
            </a:r>
            <a:r>
              <a:rPr lang="es-ES_tradnl" altLang="en-US" sz="2800" b="1"/>
              <a:t> I</a:t>
            </a:r>
            <a:r>
              <a:rPr lang="es-ES_tradnl" altLang="en-US" sz="2800"/>
              <a:t>ntegrated</a:t>
            </a:r>
            <a:r>
              <a:rPr lang="es-ES_tradnl" altLang="en-US" sz="2800" b="1"/>
              <a:t> M</a:t>
            </a:r>
            <a:r>
              <a:rPr lang="es-ES_tradnl" altLang="en-US" sz="2800"/>
              <a:t>anufacture</a:t>
            </a:r>
          </a:p>
          <a:p>
            <a:pPr algn="ctr">
              <a:buFontTx/>
              <a:buNone/>
            </a:pPr>
            <a:r>
              <a:rPr lang="es-ES_tradnl" altLang="en-US" sz="2800"/>
              <a:t>Se caracteriza por</a:t>
            </a:r>
            <a:r>
              <a:rPr lang="es-ES_tradnl" altLang="en-US" sz="2800" b="1"/>
              <a:t> </a:t>
            </a:r>
          </a:p>
          <a:p>
            <a:pPr lvl="1"/>
            <a:r>
              <a:rPr lang="es-ES_tradnl" altLang="en-US"/>
              <a:t>objetivo: 	satisfacer necesidades</a:t>
            </a:r>
          </a:p>
          <a:p>
            <a:pPr lvl="1"/>
            <a:r>
              <a:rPr lang="es-ES_tradnl" altLang="en-US"/>
              <a:t>contempla: ciclo de vida del producto</a:t>
            </a:r>
          </a:p>
          <a:p>
            <a:pPr lvl="1"/>
            <a:r>
              <a:rPr lang="es-ES_tradnl" altLang="en-US"/>
              <a:t>ser: 		complejidad del proceso</a:t>
            </a:r>
          </a:p>
          <a:p>
            <a:pPr lvl="1"/>
            <a:r>
              <a:rPr lang="es-ES_tradnl" altLang="en-US"/>
              <a:t>depende: 	materiales, transporte y almacenaje</a:t>
            </a:r>
          </a:p>
          <a:p>
            <a:pPr lvl="1"/>
            <a:r>
              <a:rPr lang="es-ES_tradnl" altLang="en-US"/>
              <a:t>debe: 	control de calidad</a:t>
            </a:r>
          </a:p>
          <a:p>
            <a:pPr lvl="1"/>
            <a:r>
              <a:rPr lang="es-ES_tradnl" altLang="en-US"/>
              <a:t>necesita:	control de inventarios</a:t>
            </a:r>
          </a:p>
          <a:p>
            <a:pPr lvl="1"/>
            <a:r>
              <a:rPr lang="es-ES_tradnl" altLang="en-US"/>
              <a:t>tiene: 	servicios al cliente</a:t>
            </a:r>
          </a:p>
          <a:p>
            <a:pPr lvl="1"/>
            <a:r>
              <a:rPr lang="es-ES_tradnl" altLang="en-US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73733511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3A16-2453-43CB-B507-BB6384CE60C3}" type="slidenum">
              <a:rPr lang="es-ES_tradnl" altLang="en-US"/>
              <a:pPr/>
              <a:t>19</a:t>
            </a:fld>
            <a:endParaRPr lang="es-ES_tradnl" alt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  <a:noFill/>
          <a:ln/>
        </p:spPr>
        <p:txBody>
          <a:bodyPr/>
          <a:lstStyle/>
          <a:p>
            <a:r>
              <a:rPr lang="es-ES_tradnl" altLang="en-US"/>
              <a:t>Tecnología de la Información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924800" cy="51816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s-ES_tradnl" altLang="en-US" sz="2800"/>
              <a:t>CIM</a:t>
            </a:r>
          </a:p>
          <a:p>
            <a:r>
              <a:rPr lang="es-ES_tradnl" altLang="en-US" sz="2800"/>
              <a:t>Uso comprensivo de las computadoras</a:t>
            </a:r>
          </a:p>
          <a:p>
            <a:pPr lvl="1"/>
            <a:r>
              <a:rPr lang="es-ES_tradnl" altLang="en-US"/>
              <a:t>Pedido</a:t>
            </a:r>
          </a:p>
          <a:p>
            <a:pPr lvl="1"/>
            <a:r>
              <a:rPr lang="es-ES_tradnl" altLang="en-US"/>
              <a:t>producción</a:t>
            </a:r>
          </a:p>
          <a:p>
            <a:pPr lvl="1"/>
            <a:r>
              <a:rPr lang="es-ES_tradnl" altLang="en-US"/>
              <a:t>manufactura</a:t>
            </a:r>
          </a:p>
          <a:p>
            <a:pPr lvl="1"/>
            <a:r>
              <a:rPr lang="es-ES_tradnl" altLang="en-US"/>
              <a:t>embarque</a:t>
            </a:r>
          </a:p>
          <a:p>
            <a:pPr lvl="1"/>
            <a:r>
              <a:rPr lang="es-ES_tradnl" altLang="en-US"/>
              <a:t>factura</a:t>
            </a:r>
          </a:p>
          <a:p>
            <a:r>
              <a:rPr lang="es-ES_tradnl" altLang="en-US" sz="2800"/>
              <a:t>Integra información clave</a:t>
            </a:r>
          </a:p>
          <a:p>
            <a:r>
              <a:rPr lang="es-ES_tradnl" altLang="en-US" sz="2800"/>
              <a:t>integra actividades con computadoras</a:t>
            </a:r>
          </a:p>
          <a:p>
            <a:r>
              <a:rPr lang="es-ES_tradnl" altLang="en-US" sz="2800"/>
              <a:t>mejora la productividad</a:t>
            </a:r>
          </a:p>
        </p:txBody>
      </p:sp>
    </p:spTree>
    <p:extLst>
      <p:ext uri="{BB962C8B-B14F-4D97-AF65-F5344CB8AC3E}">
        <p14:creationId xmlns:p14="http://schemas.microsoft.com/office/powerpoint/2010/main" val="52089186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Objetivo General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dirty="0" smtClean="0"/>
              <a:t>El alumno será capas de:</a:t>
            </a:r>
          </a:p>
          <a:p>
            <a:pPr marL="916686" lvl="1" indent="-514350">
              <a:buFont typeface="+mj-lt"/>
              <a:buAutoNum type="arabicPeriod"/>
            </a:pPr>
            <a:r>
              <a:rPr lang="es-ES_tradnl" dirty="0" smtClean="0"/>
              <a:t>Describir los conceptos básicos </a:t>
            </a:r>
            <a:r>
              <a:rPr lang="es-ES_tradnl" dirty="0" smtClean="0"/>
              <a:t>de </a:t>
            </a:r>
            <a:r>
              <a:rPr lang="es-ES_tradnl" dirty="0" smtClean="0"/>
              <a:t>señales.</a:t>
            </a:r>
            <a:endParaRPr lang="es-MX" sz="1600" dirty="0" smtClean="0"/>
          </a:p>
          <a:p>
            <a:pPr marL="916686" lvl="1" indent="-514350">
              <a:buFont typeface="+mj-lt"/>
              <a:buAutoNum type="arabicPeriod"/>
            </a:pPr>
            <a:r>
              <a:rPr lang="es-ES_tradnl" dirty="0" smtClean="0"/>
              <a:t>2.- Explicar y discutir las ideas fundamentales que dieron lugar a los conceptos.</a:t>
            </a:r>
            <a:endParaRPr lang="es-MX" sz="1600" dirty="0" smtClean="0"/>
          </a:p>
          <a:p>
            <a:pPr marL="916686" lvl="1" indent="-514350">
              <a:buFont typeface="+mj-lt"/>
              <a:buAutoNum type="arabicPeriod"/>
            </a:pPr>
            <a:r>
              <a:rPr lang="es-ES_tradnl" dirty="0" smtClean="0"/>
              <a:t>3.- Aplicar los conceptos al estudio de sistemas específicos.</a:t>
            </a:r>
            <a:endParaRPr lang="es-MX" sz="1600" dirty="0" smtClean="0"/>
          </a:p>
          <a:p>
            <a:pPr marL="916686" lvl="1" indent="-514350">
              <a:buFont typeface="+mj-lt"/>
              <a:buAutoNum type="arabicPeriod"/>
            </a:pPr>
            <a:r>
              <a:rPr lang="es-ES_tradnl" dirty="0" smtClean="0"/>
              <a:t>4.- Definir, analizar y resolver problemas usando </a:t>
            </a:r>
            <a:r>
              <a:rPr lang="es-ES_tradnl" dirty="0" smtClean="0"/>
              <a:t>los sistemas y las </a:t>
            </a:r>
            <a:r>
              <a:rPr lang="es-ES_tradnl" dirty="0" smtClean="0"/>
              <a:t>señales.</a:t>
            </a:r>
            <a:endParaRPr lang="es-MX" sz="1600" dirty="0" smtClean="0"/>
          </a:p>
          <a:p>
            <a:pPr marL="916686" lvl="1" indent="-514350">
              <a:buFont typeface="+mj-lt"/>
              <a:buAutoNum type="arabicPeriod"/>
            </a:pPr>
            <a:r>
              <a:rPr lang="es-ES_tradnl" dirty="0" smtClean="0"/>
              <a:t>5.- Utilizar el paquete de programación MATLAB para lograr los objetivos anteriores.</a:t>
            </a:r>
            <a:endParaRPr lang="es-MX" sz="1600" dirty="0" smtClean="0"/>
          </a:p>
          <a:p>
            <a:pPr lvl="1"/>
            <a:endParaRPr lang="es-MX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3F07-191A-4C59-A794-B6E7AD9D58F6}" type="slidenum">
              <a:rPr lang="es-ES_tradnl" altLang="en-US"/>
              <a:pPr/>
              <a:t>20</a:t>
            </a:fld>
            <a:endParaRPr lang="es-ES_tradnl" alt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ES_tradnl" altLang="en-US"/>
              <a:t>Tecnología de la Información</a:t>
            </a:r>
          </a:p>
        </p:txBody>
      </p:sp>
      <p:graphicFrame>
        <p:nvGraphicFramePr>
          <p:cNvPr id="22531" name="Object 3"/>
          <p:cNvGraphicFramePr>
            <a:graphicFrameLocks/>
          </p:cNvGraphicFramePr>
          <p:nvPr>
            <p:ph type="clipArt" sz="half" idx="1"/>
          </p:nvPr>
        </p:nvGraphicFramePr>
        <p:xfrm>
          <a:off x="685800" y="2241550"/>
          <a:ext cx="1582738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2" name="ClipArt" r:id="rId3" imgW="3660480" imgH="3450960" progId="MS_ClipArt_Gallery.2">
                  <p:embed/>
                </p:oleObj>
              </mc:Choice>
              <mc:Fallback>
                <p:oleObj name="ClipArt" r:id="rId3" imgW="3660480" imgH="345096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41550"/>
                        <a:ext cx="1582738" cy="149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/>
          </p:cNvGraphicFramePr>
          <p:nvPr/>
        </p:nvGraphicFramePr>
        <p:xfrm>
          <a:off x="755650" y="4060825"/>
          <a:ext cx="1265238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3" name="ClipArt" r:id="rId5" imgW="3659040" imgH="1925280" progId="MS_ClipArt_Gallery.2">
                  <p:embed/>
                </p:oleObj>
              </mc:Choice>
              <mc:Fallback>
                <p:oleObj name="ClipArt" r:id="rId5" imgW="3659040" imgH="192528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4060825"/>
                        <a:ext cx="1265238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/>
          </p:cNvGraphicFramePr>
          <p:nvPr/>
        </p:nvGraphicFramePr>
        <p:xfrm>
          <a:off x="838200" y="5060950"/>
          <a:ext cx="1582738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4" name="ClipArt" r:id="rId7" imgW="3660480" imgH="3450960" progId="MS_ClipArt_Gallery.2">
                  <p:embed/>
                </p:oleObj>
              </mc:Choice>
              <mc:Fallback>
                <p:oleObj name="ClipArt" r:id="rId7" imgW="3660480" imgH="345096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060950"/>
                        <a:ext cx="1582738" cy="149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/>
          <p:cNvGraphicFramePr>
            <a:graphicFrameLocks/>
          </p:cNvGraphicFramePr>
          <p:nvPr/>
        </p:nvGraphicFramePr>
        <p:xfrm>
          <a:off x="3124200" y="1555750"/>
          <a:ext cx="1582738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5" name="ClipArt" r:id="rId8" imgW="3660480" imgH="3450960" progId="MS_ClipArt_Gallery.2">
                  <p:embed/>
                </p:oleObj>
              </mc:Choice>
              <mc:Fallback>
                <p:oleObj name="ClipArt" r:id="rId8" imgW="3660480" imgH="345096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555750"/>
                        <a:ext cx="1582738" cy="149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/>
          <p:cNvGraphicFramePr>
            <a:graphicFrameLocks/>
          </p:cNvGraphicFramePr>
          <p:nvPr/>
        </p:nvGraphicFramePr>
        <p:xfrm>
          <a:off x="5175250" y="2232025"/>
          <a:ext cx="1265238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6" name="ClipArt" r:id="rId9" imgW="3659040" imgH="1925280" progId="MS_ClipArt_Gallery.2">
                  <p:embed/>
                </p:oleObj>
              </mc:Choice>
              <mc:Fallback>
                <p:oleObj name="ClipArt" r:id="rId9" imgW="3659040" imgH="192528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0" y="2232025"/>
                        <a:ext cx="1265238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6" name="Object 8"/>
          <p:cNvGraphicFramePr>
            <a:graphicFrameLocks/>
          </p:cNvGraphicFramePr>
          <p:nvPr/>
        </p:nvGraphicFramePr>
        <p:xfrm>
          <a:off x="6934200" y="2698750"/>
          <a:ext cx="1582738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7" name="ClipArt" r:id="rId10" imgW="3660480" imgH="3450960" progId="MS_ClipArt_Gallery.2">
                  <p:embed/>
                </p:oleObj>
              </mc:Choice>
              <mc:Fallback>
                <p:oleObj name="ClipArt" r:id="rId10" imgW="3660480" imgH="345096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698750"/>
                        <a:ext cx="1582738" cy="149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7" name="Object 9"/>
          <p:cNvGraphicFramePr>
            <a:graphicFrameLocks/>
          </p:cNvGraphicFramePr>
          <p:nvPr/>
        </p:nvGraphicFramePr>
        <p:xfrm>
          <a:off x="5029200" y="4984750"/>
          <a:ext cx="1582738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8" name="ClipArt" r:id="rId11" imgW="3660480" imgH="3450960" progId="MS_ClipArt_Gallery.2">
                  <p:embed/>
                </p:oleObj>
              </mc:Choice>
              <mc:Fallback>
                <p:oleObj name="ClipArt" r:id="rId11" imgW="3660480" imgH="345096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984750"/>
                        <a:ext cx="1582738" cy="149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8" name="Object 10"/>
          <p:cNvGraphicFramePr>
            <a:graphicFrameLocks/>
          </p:cNvGraphicFramePr>
          <p:nvPr/>
        </p:nvGraphicFramePr>
        <p:xfrm>
          <a:off x="3194050" y="5661025"/>
          <a:ext cx="1265238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9" name="ClipArt" r:id="rId12" imgW="3659040" imgH="1925280" progId="MS_ClipArt_Gallery.2">
                  <p:embed/>
                </p:oleObj>
              </mc:Choice>
              <mc:Fallback>
                <p:oleObj name="ClipArt" r:id="rId12" imgW="3659040" imgH="192528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4050" y="5661025"/>
                        <a:ext cx="1265238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9" name="Object 11"/>
          <p:cNvGraphicFramePr>
            <a:graphicFrameLocks/>
          </p:cNvGraphicFramePr>
          <p:nvPr/>
        </p:nvGraphicFramePr>
        <p:xfrm>
          <a:off x="6853238" y="4568825"/>
          <a:ext cx="1909762" cy="150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0" name="ClipArt" r:id="rId13" imgW="3657600" imgH="2877840" progId="MS_ClipArt_Gallery.2">
                  <p:embed/>
                </p:oleObj>
              </mc:Choice>
              <mc:Fallback>
                <p:oleObj name="ClipArt" r:id="rId13" imgW="3657600" imgH="287784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3238" y="4568825"/>
                        <a:ext cx="1909762" cy="1503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3260725" y="3489325"/>
            <a:ext cx="29337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/>
              <a:t>Trabajo cooperativo</a:t>
            </a:r>
          </a:p>
          <a:p>
            <a:r>
              <a:rPr lang="es-ES_tradnl" altLang="en-US"/>
              <a:t>Ingeniería concurrente</a:t>
            </a:r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flipV="1">
            <a:off x="4343400" y="2971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 flipV="1">
            <a:off x="5334000" y="30480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6172200" y="38862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6172200" y="4419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5105400" y="4419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 flipH="1" flipV="1">
            <a:off x="23622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 flipH="1">
            <a:off x="2286000" y="41148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 flipH="1">
            <a:off x="2514600" y="4267200"/>
            <a:ext cx="9144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 flipH="1">
            <a:off x="3962400" y="4419600"/>
            <a:ext cx="762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590445"/>
      </p:ext>
    </p:extLst>
  </p:cSld>
  <p:clrMapOvr>
    <a:masterClrMapping/>
  </p:clrMapOvr>
  <p:transition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93B3-9E2D-4054-81F0-B727BA51CEEA}" type="slidenum">
              <a:rPr lang="es-ES_tradnl" altLang="en-US"/>
              <a:pPr/>
              <a:t>21</a:t>
            </a:fld>
            <a:endParaRPr lang="es-ES_tradnl" alt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ES_tradnl" altLang="en-US"/>
              <a:t>Tecnología de la Información</a:t>
            </a:r>
          </a:p>
        </p:txBody>
      </p:sp>
      <p:graphicFrame>
        <p:nvGraphicFramePr>
          <p:cNvPr id="23555" name="Object 3"/>
          <p:cNvGraphicFramePr>
            <a:graphicFrameLocks/>
          </p:cNvGraphicFramePr>
          <p:nvPr/>
        </p:nvGraphicFramePr>
        <p:xfrm>
          <a:off x="755650" y="4060825"/>
          <a:ext cx="1265238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6" name="ClipArt" r:id="rId3" imgW="3659040" imgH="1925280" progId="MS_ClipArt_Gallery.2">
                  <p:embed/>
                </p:oleObj>
              </mc:Choice>
              <mc:Fallback>
                <p:oleObj name="ClipArt" r:id="rId3" imgW="3659040" imgH="192528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4060825"/>
                        <a:ext cx="1265238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4"/>
          <p:cNvGraphicFramePr>
            <a:graphicFrameLocks/>
          </p:cNvGraphicFramePr>
          <p:nvPr/>
        </p:nvGraphicFramePr>
        <p:xfrm>
          <a:off x="5175250" y="2232025"/>
          <a:ext cx="1265238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7" name="ClipArt" r:id="rId5" imgW="3659040" imgH="1925280" progId="MS_ClipArt_Gallery.2">
                  <p:embed/>
                </p:oleObj>
              </mc:Choice>
              <mc:Fallback>
                <p:oleObj name="ClipArt" r:id="rId5" imgW="3659040" imgH="192528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0" y="2232025"/>
                        <a:ext cx="1265238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5"/>
          <p:cNvGraphicFramePr>
            <a:graphicFrameLocks/>
          </p:cNvGraphicFramePr>
          <p:nvPr/>
        </p:nvGraphicFramePr>
        <p:xfrm>
          <a:off x="5029200" y="4984750"/>
          <a:ext cx="1582738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8" name="ClipArt" r:id="rId6" imgW="3660480" imgH="3450960" progId="MS_ClipArt_Gallery.2">
                  <p:embed/>
                </p:oleObj>
              </mc:Choice>
              <mc:Fallback>
                <p:oleObj name="ClipArt" r:id="rId6" imgW="3660480" imgH="345096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984750"/>
                        <a:ext cx="1582738" cy="149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6"/>
          <p:cNvGraphicFramePr>
            <a:graphicFrameLocks/>
          </p:cNvGraphicFramePr>
          <p:nvPr/>
        </p:nvGraphicFramePr>
        <p:xfrm>
          <a:off x="3194050" y="5661025"/>
          <a:ext cx="1265238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9" name="ClipArt" r:id="rId8" imgW="3659040" imgH="1925280" progId="MS_ClipArt_Gallery.2">
                  <p:embed/>
                </p:oleObj>
              </mc:Choice>
              <mc:Fallback>
                <p:oleObj name="ClipArt" r:id="rId8" imgW="3659040" imgH="192528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4050" y="5661025"/>
                        <a:ext cx="1265238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7"/>
          <p:cNvGraphicFramePr>
            <a:graphicFrameLocks/>
          </p:cNvGraphicFramePr>
          <p:nvPr/>
        </p:nvGraphicFramePr>
        <p:xfrm>
          <a:off x="6853238" y="4568825"/>
          <a:ext cx="1909762" cy="150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0" name="ClipArt" r:id="rId9" imgW="3657600" imgH="2877840" progId="MS_ClipArt_Gallery.2">
                  <p:embed/>
                </p:oleObj>
              </mc:Choice>
              <mc:Fallback>
                <p:oleObj name="ClipArt" r:id="rId9" imgW="3657600" imgH="287784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3238" y="4568825"/>
                        <a:ext cx="1909762" cy="1503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3260725" y="3489325"/>
            <a:ext cx="29337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/>
              <a:t>Trabajo cooperativo</a:t>
            </a:r>
          </a:p>
          <a:p>
            <a:r>
              <a:rPr lang="es-ES_tradnl" altLang="en-US"/>
              <a:t>Ingeniería concurrente</a:t>
            </a: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V="1">
            <a:off x="4343400" y="2971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V="1">
            <a:off x="5334000" y="30480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6172200" y="38862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6172200" y="4419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5105400" y="4419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 flipV="1">
            <a:off x="23622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 flipH="1">
            <a:off x="2286000" y="41148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 flipH="1">
            <a:off x="2514600" y="4267200"/>
            <a:ext cx="9144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3962400" y="4419600"/>
            <a:ext cx="762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70" name="Object 18"/>
          <p:cNvGraphicFramePr>
            <a:graphicFrameLocks/>
          </p:cNvGraphicFramePr>
          <p:nvPr/>
        </p:nvGraphicFramePr>
        <p:xfrm>
          <a:off x="2738438" y="1444625"/>
          <a:ext cx="1909762" cy="150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1" name="ClipArt" r:id="rId11" imgW="3657600" imgH="2877840" progId="MS_ClipArt_Gallery.2">
                  <p:embed/>
                </p:oleObj>
              </mc:Choice>
              <mc:Fallback>
                <p:oleObj name="ClipArt" r:id="rId11" imgW="3657600" imgH="287784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8438" y="1444625"/>
                        <a:ext cx="1909762" cy="1503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1" name="Object 19"/>
          <p:cNvGraphicFramePr>
            <a:graphicFrameLocks/>
          </p:cNvGraphicFramePr>
          <p:nvPr/>
        </p:nvGraphicFramePr>
        <p:xfrm>
          <a:off x="300038" y="2130425"/>
          <a:ext cx="1909762" cy="150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2" name="ClipArt" r:id="rId12" imgW="3657600" imgH="2877840" progId="MS_ClipArt_Gallery.2">
                  <p:embed/>
                </p:oleObj>
              </mc:Choice>
              <mc:Fallback>
                <p:oleObj name="ClipArt" r:id="rId12" imgW="3657600" imgH="287784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8" y="2130425"/>
                        <a:ext cx="1909762" cy="1503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2" name="Object 20"/>
          <p:cNvGraphicFramePr>
            <a:graphicFrameLocks/>
          </p:cNvGraphicFramePr>
          <p:nvPr/>
        </p:nvGraphicFramePr>
        <p:xfrm>
          <a:off x="528638" y="5102225"/>
          <a:ext cx="1909762" cy="150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3" name="ClipArt" r:id="rId13" imgW="3657600" imgH="2877840" progId="MS_ClipArt_Gallery.2">
                  <p:embed/>
                </p:oleObj>
              </mc:Choice>
              <mc:Fallback>
                <p:oleObj name="ClipArt" r:id="rId13" imgW="3657600" imgH="287784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5102225"/>
                        <a:ext cx="1909762" cy="1503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3" name="Object 21"/>
          <p:cNvGraphicFramePr>
            <a:graphicFrameLocks/>
          </p:cNvGraphicFramePr>
          <p:nvPr/>
        </p:nvGraphicFramePr>
        <p:xfrm>
          <a:off x="6853238" y="2892425"/>
          <a:ext cx="1909762" cy="150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4" name="ClipArt" r:id="rId14" imgW="3657600" imgH="2877840" progId="MS_ClipArt_Gallery.2">
                  <p:embed/>
                </p:oleObj>
              </mc:Choice>
              <mc:Fallback>
                <p:oleObj name="ClipArt" r:id="rId14" imgW="3657600" imgH="287784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3238" y="2892425"/>
                        <a:ext cx="1909762" cy="1503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9581804"/>
      </p:ext>
    </p:extLst>
  </p:cSld>
  <p:clrMapOvr>
    <a:masterClrMapping/>
  </p:clrMapOvr>
  <p:transition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2004-52AA-40DD-8D14-8CC49A3F5AD7}" type="slidenum">
              <a:rPr lang="es-ES_tradnl" altLang="en-US"/>
              <a:pPr/>
              <a:t>22</a:t>
            </a:fld>
            <a:endParaRPr lang="es-ES_tradnl" alt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ES_tradnl" altLang="en-US"/>
              <a:t>Tecnología de la Información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s-ES_tradnl" altLang="en-US"/>
              <a:t>Redes Industriales con características</a:t>
            </a:r>
          </a:p>
          <a:p>
            <a:r>
              <a:rPr lang="es-ES_tradnl" altLang="en-US"/>
              <a:t>Comunican multimedios (voz, datos, video)</a:t>
            </a:r>
          </a:p>
          <a:p>
            <a:r>
              <a:rPr lang="es-ES_tradnl" altLang="en-US"/>
              <a:t>Operan en un ambiente hostil</a:t>
            </a:r>
          </a:p>
          <a:p>
            <a:r>
              <a:rPr lang="es-ES_tradnl" altLang="en-US"/>
              <a:t>Heterogéneas</a:t>
            </a:r>
          </a:p>
          <a:p>
            <a:r>
              <a:rPr lang="es-ES_tradnl" altLang="en-US"/>
              <a:t>reconfigurable</a:t>
            </a:r>
          </a:p>
          <a:p>
            <a:r>
              <a:rPr lang="es-ES_tradnl" altLang="en-US"/>
              <a:t>Groupware</a:t>
            </a:r>
          </a:p>
          <a:p>
            <a:r>
              <a:rPr lang="es-ES_tradnl" altLang="en-US"/>
              <a:t>CAD, CAPP,CAM,CAQC</a:t>
            </a:r>
          </a:p>
        </p:txBody>
      </p:sp>
    </p:spTree>
    <p:extLst>
      <p:ext uri="{BB962C8B-B14F-4D97-AF65-F5344CB8AC3E}">
        <p14:creationId xmlns:p14="http://schemas.microsoft.com/office/powerpoint/2010/main" val="88169854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bldLvl="2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4711-E087-415E-8DCE-42D3214BE956}" type="slidenum">
              <a:rPr lang="es-ES_tradnl" altLang="en-US"/>
              <a:pPr/>
              <a:t>23</a:t>
            </a:fld>
            <a:endParaRPr lang="es-ES_tradnl" alt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noFill/>
          <a:ln/>
        </p:spPr>
        <p:txBody>
          <a:bodyPr/>
          <a:lstStyle/>
          <a:p>
            <a:r>
              <a:rPr lang="es-ES_tradnl" altLang="en-US"/>
              <a:t>Tecnología de la Información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334000"/>
          </a:xfrm>
          <a:noFill/>
          <a:ln/>
        </p:spPr>
        <p:txBody>
          <a:bodyPr/>
          <a:lstStyle/>
          <a:p>
            <a:r>
              <a:rPr lang="es-ES_tradnl" altLang="en-US" b="1"/>
              <a:t>Computer Aided Design</a:t>
            </a:r>
            <a:endParaRPr lang="es-ES_tradnl" altLang="en-US"/>
          </a:p>
          <a:p>
            <a:pPr lvl="1"/>
            <a:r>
              <a:rPr lang="es-ES_tradnl" altLang="en-US"/>
              <a:t>Análisis y calculos del diseño</a:t>
            </a:r>
          </a:p>
          <a:p>
            <a:pPr lvl="2">
              <a:buFontTx/>
              <a:buNone/>
            </a:pPr>
            <a:r>
              <a:rPr lang="es-ES_tradnl" altLang="en-US"/>
              <a:t> (gráficas, impresora, ploters,etc.)</a:t>
            </a:r>
          </a:p>
          <a:p>
            <a:r>
              <a:rPr lang="es-ES_tradnl" altLang="en-US" b="1"/>
              <a:t>Computer Aided Planing Process</a:t>
            </a:r>
            <a:endParaRPr lang="es-ES_tradnl" altLang="en-US"/>
          </a:p>
          <a:p>
            <a:pPr lvl="1"/>
            <a:r>
              <a:rPr lang="es-ES_tradnl" altLang="en-US"/>
              <a:t>Plan</a:t>
            </a:r>
          </a:p>
          <a:p>
            <a:r>
              <a:rPr lang="es-ES_tradnl" altLang="en-US" b="1"/>
              <a:t>Computer Aided Manufacture</a:t>
            </a:r>
            <a:endParaRPr lang="es-ES_tradnl" altLang="en-US"/>
          </a:p>
          <a:p>
            <a:pPr lvl="1"/>
            <a:r>
              <a:rPr lang="es-ES_tradnl" altLang="en-US"/>
              <a:t>manufactura (máquinas de control numérico, manejo de materiales,robots,etc.)</a:t>
            </a:r>
          </a:p>
          <a:p>
            <a:r>
              <a:rPr lang="es-ES_tradnl" altLang="en-US" b="1"/>
              <a:t>Computer Aided Quality Control</a:t>
            </a:r>
            <a:endParaRPr lang="es-ES_tradnl" altLang="en-US"/>
          </a:p>
          <a:p>
            <a:pPr lvl="1"/>
            <a:r>
              <a:rPr lang="es-ES_tradnl" altLang="en-US"/>
              <a:t>Inspección y prueba</a:t>
            </a:r>
          </a:p>
        </p:txBody>
      </p:sp>
    </p:spTree>
    <p:extLst>
      <p:ext uri="{BB962C8B-B14F-4D97-AF65-F5344CB8AC3E}">
        <p14:creationId xmlns:p14="http://schemas.microsoft.com/office/powerpoint/2010/main" val="205635544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CC9E6-33D7-4615-B7A1-2E74269B02C0}" type="slidenum">
              <a:rPr lang="es-ES_tradnl" altLang="en-US"/>
              <a:pPr/>
              <a:t>24</a:t>
            </a:fld>
            <a:endParaRPr lang="es-ES_tradnl" alt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noFill/>
          <a:ln/>
        </p:spPr>
        <p:txBody>
          <a:bodyPr/>
          <a:lstStyle/>
          <a:p>
            <a:r>
              <a:rPr lang="es-ES_tradnl" altLang="en-US"/>
              <a:t>Tecnología de la Información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3340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s-ES_tradnl" altLang="en-US"/>
              <a:t>Conclusion:</a:t>
            </a:r>
          </a:p>
          <a:p>
            <a:pPr>
              <a:buFontTx/>
              <a:buNone/>
            </a:pPr>
            <a:r>
              <a:rPr lang="es-ES_tradnl" altLang="en-US"/>
              <a:t>computadoras hoy</a:t>
            </a:r>
          </a:p>
          <a:p>
            <a:r>
              <a:rPr lang="es-ES_tradnl" altLang="en-US"/>
              <a:t>Hogar </a:t>
            </a:r>
          </a:p>
          <a:p>
            <a:r>
              <a:rPr lang="es-ES_tradnl" altLang="en-US"/>
              <a:t>Oficina</a:t>
            </a:r>
          </a:p>
          <a:p>
            <a:r>
              <a:rPr lang="es-ES_tradnl" altLang="en-US"/>
              <a:t>Servicios</a:t>
            </a:r>
          </a:p>
          <a:p>
            <a:r>
              <a:rPr lang="es-ES_tradnl" altLang="en-US"/>
              <a:t>Industria</a:t>
            </a:r>
          </a:p>
          <a:p>
            <a:r>
              <a:rPr lang="es-ES_tradnl" altLang="en-US"/>
              <a:t>Esneñanza</a:t>
            </a:r>
          </a:p>
          <a:p>
            <a:r>
              <a:rPr lang="es-ES_tradnl" altLang="en-US"/>
              <a:t>Guerra</a:t>
            </a:r>
          </a:p>
          <a:p>
            <a:r>
              <a:rPr lang="es-ES_tradnl" altLang="en-US"/>
              <a:t>Ventas</a:t>
            </a:r>
          </a:p>
        </p:txBody>
      </p:sp>
      <p:grpSp>
        <p:nvGrpSpPr>
          <p:cNvPr id="26630" name="Group 6"/>
          <p:cNvGrpSpPr>
            <a:grpSpLocks/>
          </p:cNvGrpSpPr>
          <p:nvPr/>
        </p:nvGrpSpPr>
        <p:grpSpPr bwMode="auto">
          <a:xfrm>
            <a:off x="2438400" y="2438400"/>
            <a:ext cx="3352800" cy="457200"/>
            <a:chOff x="1536" y="1536"/>
            <a:chExt cx="2112" cy="288"/>
          </a:xfrm>
        </p:grpSpPr>
        <p:sp>
          <p:nvSpPr>
            <p:cNvPr id="26628" name="Line 4"/>
            <p:cNvSpPr>
              <a:spLocks noChangeShapeType="1"/>
            </p:cNvSpPr>
            <p:nvPr/>
          </p:nvSpPr>
          <p:spPr bwMode="auto">
            <a:xfrm>
              <a:off x="1536" y="1728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9" name="Rectangle 5"/>
            <p:cNvSpPr>
              <a:spLocks noChangeArrowheads="1"/>
            </p:cNvSpPr>
            <p:nvPr/>
          </p:nvSpPr>
          <p:spPr bwMode="auto">
            <a:xfrm>
              <a:off x="3072" y="1536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n-US"/>
                <a:t>Unica</a:t>
              </a:r>
            </a:p>
          </p:txBody>
        </p:sp>
      </p:grp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2667000" y="6172200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5105400" y="58674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n-US"/>
              <a:t>Grupo</a:t>
            </a:r>
          </a:p>
        </p:txBody>
      </p:sp>
    </p:spTree>
    <p:extLst>
      <p:ext uri="{BB962C8B-B14F-4D97-AF65-F5344CB8AC3E}">
        <p14:creationId xmlns:p14="http://schemas.microsoft.com/office/powerpoint/2010/main" val="37077761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bldLvl="2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76FA-64C5-425B-8BDD-D209B416DFF2}" type="slidenum">
              <a:rPr lang="es-ES_tradnl" altLang="en-US"/>
              <a:pPr/>
              <a:t>25</a:t>
            </a:fld>
            <a:endParaRPr lang="es-ES_tradnl" alt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  <a:noFill/>
          <a:ln/>
        </p:spPr>
        <p:txBody>
          <a:bodyPr/>
          <a:lstStyle/>
          <a:p>
            <a:r>
              <a:rPr lang="es-ES_tradnl" altLang="en-US"/>
              <a:t>Tecnología de la Información</a:t>
            </a:r>
          </a:p>
        </p:txBody>
      </p:sp>
      <p:sp>
        <p:nvSpPr>
          <p:cNvPr id="27651" name="Arc 3"/>
          <p:cNvSpPr>
            <a:spLocks/>
          </p:cNvSpPr>
          <p:nvPr/>
        </p:nvSpPr>
        <p:spPr bwMode="auto">
          <a:xfrm>
            <a:off x="4419600" y="1754188"/>
            <a:ext cx="3354388" cy="990600"/>
          </a:xfrm>
          <a:custGeom>
            <a:avLst/>
            <a:gdLst>
              <a:gd name="G0" fmla="+- 10 0 0"/>
              <a:gd name="G1" fmla="+- 21600 0 0"/>
              <a:gd name="G2" fmla="+- 21600 0 0"/>
              <a:gd name="T0" fmla="*/ 0 w 21610"/>
              <a:gd name="T1" fmla="*/ 0 h 21600"/>
              <a:gd name="T2" fmla="*/ 21610 w 21610"/>
              <a:gd name="T3" fmla="*/ 21600 h 21600"/>
              <a:gd name="T4" fmla="*/ 10 w 2161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10" h="21600" fill="none" extrusionOk="0">
                <a:moveTo>
                  <a:pt x="0" y="0"/>
                </a:moveTo>
                <a:cubicBezTo>
                  <a:pt x="3" y="0"/>
                  <a:pt x="6" y="0"/>
                  <a:pt x="10" y="0"/>
                </a:cubicBezTo>
                <a:cubicBezTo>
                  <a:pt x="11939" y="0"/>
                  <a:pt x="21610" y="9670"/>
                  <a:pt x="21610" y="21600"/>
                </a:cubicBezTo>
              </a:path>
              <a:path w="21610" h="21600" stroke="0" extrusionOk="0">
                <a:moveTo>
                  <a:pt x="0" y="0"/>
                </a:moveTo>
                <a:cubicBezTo>
                  <a:pt x="3" y="0"/>
                  <a:pt x="6" y="0"/>
                  <a:pt x="10" y="0"/>
                </a:cubicBezTo>
                <a:cubicBezTo>
                  <a:pt x="11939" y="0"/>
                  <a:pt x="21610" y="9670"/>
                  <a:pt x="21610" y="21600"/>
                </a:cubicBezTo>
                <a:lnTo>
                  <a:pt x="10" y="2160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Arc 4"/>
          <p:cNvSpPr>
            <a:spLocks/>
          </p:cNvSpPr>
          <p:nvPr/>
        </p:nvSpPr>
        <p:spPr bwMode="auto">
          <a:xfrm>
            <a:off x="1906588" y="1754188"/>
            <a:ext cx="2514600" cy="9144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86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76"/>
                  <a:pt x="9662" y="7"/>
                  <a:pt x="21586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76"/>
                  <a:pt x="9662" y="7"/>
                  <a:pt x="21586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4098925" y="1203325"/>
            <a:ext cx="725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/>
              <a:t>H-H</a:t>
            </a:r>
          </a:p>
        </p:txBody>
      </p:sp>
      <p:grpSp>
        <p:nvGrpSpPr>
          <p:cNvPr id="27656" name="Group 8"/>
          <p:cNvGrpSpPr>
            <a:grpSpLocks/>
          </p:cNvGrpSpPr>
          <p:nvPr/>
        </p:nvGrpSpPr>
        <p:grpSpPr bwMode="auto">
          <a:xfrm>
            <a:off x="2743200" y="3413125"/>
            <a:ext cx="3276600" cy="549275"/>
            <a:chOff x="1728" y="2150"/>
            <a:chExt cx="2064" cy="346"/>
          </a:xfrm>
        </p:grpSpPr>
        <p:sp>
          <p:nvSpPr>
            <p:cNvPr id="27654" name="Line 6"/>
            <p:cNvSpPr>
              <a:spLocks noChangeShapeType="1"/>
            </p:cNvSpPr>
            <p:nvPr/>
          </p:nvSpPr>
          <p:spPr bwMode="auto">
            <a:xfrm>
              <a:off x="1728" y="2496"/>
              <a:ext cx="20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5" name="Rectangle 7"/>
            <p:cNvSpPr>
              <a:spLocks noChangeArrowheads="1"/>
            </p:cNvSpPr>
            <p:nvPr/>
          </p:nvSpPr>
          <p:spPr bwMode="auto">
            <a:xfrm>
              <a:off x="2582" y="2150"/>
              <a:ext cx="4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s-ES_tradnl" altLang="en-US"/>
                <a:t>C-C</a:t>
              </a:r>
            </a:p>
          </p:txBody>
        </p:sp>
      </p:grpSp>
      <p:grpSp>
        <p:nvGrpSpPr>
          <p:cNvPr id="27661" name="Group 13"/>
          <p:cNvGrpSpPr>
            <a:grpSpLocks/>
          </p:cNvGrpSpPr>
          <p:nvPr/>
        </p:nvGrpSpPr>
        <p:grpSpPr bwMode="auto">
          <a:xfrm>
            <a:off x="679450" y="2765425"/>
            <a:ext cx="8007350" cy="3476625"/>
            <a:chOff x="428" y="1742"/>
            <a:chExt cx="5044" cy="2190"/>
          </a:xfrm>
        </p:grpSpPr>
        <p:graphicFrame>
          <p:nvGraphicFramePr>
            <p:cNvPr id="27657" name="Object 9"/>
            <p:cNvGraphicFramePr>
              <a:graphicFrameLocks/>
            </p:cNvGraphicFramePr>
            <p:nvPr/>
          </p:nvGraphicFramePr>
          <p:xfrm>
            <a:off x="428" y="1742"/>
            <a:ext cx="1204" cy="11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70" name="ClipArt" r:id="rId3" imgW="3660480" imgH="3450960" progId="MS_ClipArt_Gallery.2">
                    <p:embed/>
                  </p:oleObj>
                </mc:Choice>
                <mc:Fallback>
                  <p:oleObj name="ClipArt" r:id="rId3" imgW="3660480" imgH="3450960" progId="MS_ClipArt_Gallery.2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8" y="1742"/>
                          <a:ext cx="1204" cy="11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58" name="Object 10"/>
            <p:cNvGraphicFramePr>
              <a:graphicFrameLocks/>
            </p:cNvGraphicFramePr>
            <p:nvPr/>
          </p:nvGraphicFramePr>
          <p:xfrm>
            <a:off x="3884" y="1778"/>
            <a:ext cx="1588" cy="1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71" name="ClipArt" r:id="rId5" imgW="3660480" imgH="2877840" progId="MS_ClipArt_Gallery.2">
                    <p:embed/>
                  </p:oleObj>
                </mc:Choice>
                <mc:Fallback>
                  <p:oleObj name="ClipArt" r:id="rId5" imgW="3660480" imgH="2877840" progId="MS_ClipArt_Gallery.2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4" y="1778"/>
                          <a:ext cx="1588" cy="1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659" name="Rectangle 11"/>
            <p:cNvSpPr>
              <a:spLocks noChangeArrowheads="1"/>
            </p:cNvSpPr>
            <p:nvPr/>
          </p:nvSpPr>
          <p:spPr bwMode="auto">
            <a:xfrm>
              <a:off x="1060" y="3604"/>
              <a:ext cx="3832" cy="3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0" name="Rectangle 12"/>
            <p:cNvSpPr>
              <a:spLocks noChangeArrowheads="1"/>
            </p:cNvSpPr>
            <p:nvPr/>
          </p:nvSpPr>
          <p:spPr bwMode="auto">
            <a:xfrm>
              <a:off x="2678" y="3638"/>
              <a:ext cx="42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s-ES_tradnl" altLang="en-US"/>
                <a:t>Red</a:t>
              </a:r>
            </a:p>
          </p:txBody>
        </p:sp>
      </p:grp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1279525" y="4708525"/>
            <a:ext cx="709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/>
              <a:t>H-C</a:t>
            </a: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7375525" y="4937125"/>
            <a:ext cx="709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/>
              <a:t>C-H</a:t>
            </a:r>
          </a:p>
        </p:txBody>
      </p:sp>
      <p:grpSp>
        <p:nvGrpSpPr>
          <p:cNvPr id="27669" name="Group 21"/>
          <p:cNvGrpSpPr>
            <a:grpSpLocks/>
          </p:cNvGrpSpPr>
          <p:nvPr/>
        </p:nvGrpSpPr>
        <p:grpSpPr bwMode="auto">
          <a:xfrm>
            <a:off x="2514600" y="4191000"/>
            <a:ext cx="4038600" cy="1524000"/>
            <a:chOff x="1584" y="2640"/>
            <a:chExt cx="2544" cy="960"/>
          </a:xfrm>
        </p:grpSpPr>
        <p:sp>
          <p:nvSpPr>
            <p:cNvPr id="27664" name="Line 16"/>
            <p:cNvSpPr>
              <a:spLocks noChangeShapeType="1"/>
            </p:cNvSpPr>
            <p:nvPr/>
          </p:nvSpPr>
          <p:spPr bwMode="auto">
            <a:xfrm>
              <a:off x="4128" y="2640"/>
              <a:ext cx="0" cy="96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667" name="Group 19"/>
            <p:cNvGrpSpPr>
              <a:grpSpLocks/>
            </p:cNvGrpSpPr>
            <p:nvPr/>
          </p:nvGrpSpPr>
          <p:grpSpPr bwMode="auto">
            <a:xfrm>
              <a:off x="1584" y="2640"/>
              <a:ext cx="629" cy="912"/>
              <a:chOff x="1584" y="2640"/>
              <a:chExt cx="629" cy="912"/>
            </a:xfrm>
          </p:grpSpPr>
          <p:sp>
            <p:nvSpPr>
              <p:cNvPr id="27665" name="Line 17"/>
              <p:cNvSpPr>
                <a:spLocks noChangeShapeType="1"/>
              </p:cNvSpPr>
              <p:nvPr/>
            </p:nvSpPr>
            <p:spPr bwMode="auto">
              <a:xfrm>
                <a:off x="1584" y="2640"/>
                <a:ext cx="0" cy="91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6" name="Rectangle 18"/>
              <p:cNvSpPr>
                <a:spLocks noChangeArrowheads="1"/>
              </p:cNvSpPr>
              <p:nvPr/>
            </p:nvSpPr>
            <p:spPr bwMode="auto">
              <a:xfrm>
                <a:off x="1766" y="3062"/>
                <a:ext cx="44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s-ES_tradnl" altLang="en-US"/>
                  <a:t>C-N</a:t>
                </a:r>
              </a:p>
            </p:txBody>
          </p:sp>
        </p:grpSp>
        <p:sp>
          <p:nvSpPr>
            <p:cNvPr id="27668" name="Rectangle 20"/>
            <p:cNvSpPr>
              <a:spLocks noChangeArrowheads="1"/>
            </p:cNvSpPr>
            <p:nvPr/>
          </p:nvSpPr>
          <p:spPr bwMode="auto">
            <a:xfrm>
              <a:off x="3494" y="3062"/>
              <a:ext cx="4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s-ES_tradnl" altLang="en-US"/>
                <a:t>N-C</a:t>
              </a:r>
            </a:p>
          </p:txBody>
        </p:sp>
      </p:grp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3413125" y="4098925"/>
            <a:ext cx="2097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/>
              <a:t>Serie o paralelo</a:t>
            </a:r>
          </a:p>
        </p:txBody>
      </p:sp>
    </p:spTree>
    <p:extLst>
      <p:ext uri="{BB962C8B-B14F-4D97-AF65-F5344CB8AC3E}">
        <p14:creationId xmlns:p14="http://schemas.microsoft.com/office/powerpoint/2010/main" val="2279452148"/>
      </p:ext>
    </p:extLst>
  </p:cSld>
  <p:clrMapOvr>
    <a:masterClrMapping/>
  </p:clrMapOvr>
  <p:transition>
    <p:rand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4462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I. Clasificación</a:t>
            </a:r>
            <a:br>
              <a:rPr lang="es-MX" dirty="0" smtClean="0"/>
            </a:br>
            <a:r>
              <a:rPr lang="es-MX" sz="2700" dirty="0" smtClean="0"/>
              <a:t>1.1 Introducción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259160"/>
            <a:ext cx="7498080" cy="5410200"/>
          </a:xfrm>
        </p:spPr>
        <p:txBody>
          <a:bodyPr>
            <a:normAutofit fontScale="92500" lnSpcReduction="20000"/>
          </a:bodyPr>
          <a:lstStyle/>
          <a:p>
            <a:r>
              <a:rPr lang="es-MX" b="1" u="sng" dirty="0" smtClean="0"/>
              <a:t>PROCESAMIENTO DIGITAL DE SEÑALES</a:t>
            </a:r>
            <a:r>
              <a:rPr lang="es-MX" b="1" dirty="0" smtClean="0"/>
              <a:t>: </a:t>
            </a:r>
            <a:endParaRPr lang="es-MX" dirty="0" smtClean="0"/>
          </a:p>
          <a:p>
            <a:pPr lvl="1"/>
            <a:r>
              <a:rPr lang="es-MX" b="1" dirty="0" smtClean="0"/>
              <a:t>PROCESADO:</a:t>
            </a:r>
            <a:r>
              <a:rPr lang="es-MX" sz="2600" dirty="0" smtClean="0"/>
              <a:t> Son las operaciones realizadas en un sistema sobre una señal.</a:t>
            </a:r>
          </a:p>
          <a:p>
            <a:pPr lvl="1"/>
            <a:r>
              <a:rPr lang="es-MX" b="1" dirty="0" smtClean="0"/>
              <a:t>SEÑAL:</a:t>
            </a:r>
            <a:r>
              <a:rPr lang="es-MX" dirty="0" smtClean="0"/>
              <a:t> </a:t>
            </a:r>
            <a:r>
              <a:rPr lang="es-MX" sz="2600" dirty="0" smtClean="0"/>
              <a:t>Cantidad física</a:t>
            </a:r>
          </a:p>
          <a:p>
            <a:pPr lvl="1"/>
            <a:r>
              <a:rPr lang="es-MX" b="1" dirty="0" smtClean="0"/>
              <a:t>DIGITAL: </a:t>
            </a:r>
            <a:r>
              <a:rPr lang="es-MX" sz="2600" dirty="0" smtClean="0"/>
              <a:t>Generalmente son sintetizadas para comunicar información entre humanos ó humano-maquina.</a:t>
            </a:r>
          </a:p>
          <a:p>
            <a:pPr lvl="1"/>
            <a:r>
              <a:rPr lang="es-MX" b="1" dirty="0" smtClean="0"/>
              <a:t>SOFTWARE: </a:t>
            </a:r>
            <a:r>
              <a:rPr lang="es-MX" dirty="0" smtClean="0"/>
              <a:t>Programa que realiza un algoritmo.</a:t>
            </a:r>
          </a:p>
          <a:p>
            <a:pPr lvl="1"/>
            <a:r>
              <a:rPr lang="es-MX" b="1" dirty="0" smtClean="0"/>
              <a:t>ALGORITMO: </a:t>
            </a:r>
            <a:r>
              <a:rPr lang="es-MX" dirty="0" smtClean="0"/>
              <a:t>Conjunto de reglas para la realización de un programa.</a:t>
            </a:r>
          </a:p>
          <a:p>
            <a:r>
              <a:rPr lang="es-MX" i="1" u="sng" dirty="0" smtClean="0"/>
              <a:t>REALIZAR ALGORITMOS EFICIENTES PARA EFECTUAR OPERACIONES SOBRE SEÑALES</a:t>
            </a:r>
            <a:endParaRPr lang="es-MX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6525344"/>
          </a:xfrm>
        </p:spPr>
        <p:txBody>
          <a:bodyPr>
            <a:normAutofit fontScale="70000" lnSpcReduction="20000"/>
          </a:bodyPr>
          <a:lstStyle/>
          <a:p>
            <a:r>
              <a:rPr lang="es-MX" b="1" dirty="0" smtClean="0"/>
              <a:t>VENTAJAS:</a:t>
            </a:r>
            <a:endParaRPr lang="es-MX" dirty="0" smtClean="0"/>
          </a:p>
          <a:p>
            <a:pPr lvl="1"/>
            <a:r>
              <a:rPr lang="es-MX" dirty="0" smtClean="0"/>
              <a:t>PROGRAMABLE: Permite flexibilidad para reconfigurar las operaciones del proceso (Cambiar solo el software)</a:t>
            </a:r>
          </a:p>
          <a:p>
            <a:pPr lvl="1"/>
            <a:r>
              <a:rPr lang="es-MX" dirty="0" smtClean="0"/>
              <a:t>PRECISIÓN: Mejor control</a:t>
            </a:r>
          </a:p>
          <a:p>
            <a:pPr lvl="1"/>
            <a:r>
              <a:rPr lang="es-MX" dirty="0" smtClean="0"/>
              <a:t>ALMACENAMIENTO: Señales transportables para posterior procesado</a:t>
            </a:r>
          </a:p>
          <a:p>
            <a:pPr lvl="1"/>
            <a:r>
              <a:rPr lang="es-MX" dirty="0" smtClean="0"/>
              <a:t>BARATO: en la mayoría de las ocasiones</a:t>
            </a:r>
          </a:p>
          <a:p>
            <a:r>
              <a:rPr lang="es-MX" b="1" i="1" dirty="0" smtClean="0"/>
              <a:t>Procesamiento de la señal</a:t>
            </a:r>
            <a:endParaRPr lang="es-MX" b="1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pPr>
              <a:buNone/>
            </a:pPr>
            <a:r>
              <a:rPr lang="es-MX" dirty="0" smtClean="0"/>
              <a:t> </a:t>
            </a:r>
          </a:p>
          <a:p>
            <a:r>
              <a:rPr lang="es-MX" b="1" cap="all" dirty="0" smtClean="0"/>
              <a:t>Aplicaciones</a:t>
            </a:r>
            <a:endParaRPr lang="es-MX" dirty="0" smtClean="0"/>
          </a:p>
          <a:p>
            <a:pPr lvl="1"/>
            <a:r>
              <a:rPr lang="es-MX" dirty="0" smtClean="0"/>
              <a:t>Grabado de sonido  </a:t>
            </a:r>
            <a:r>
              <a:rPr lang="es-MX" dirty="0" smtClean="0">
                <a:sym typeface="Symbol"/>
              </a:rPr>
              <a:t></a:t>
            </a:r>
            <a:r>
              <a:rPr lang="es-MX" dirty="0" smtClean="0"/>
              <a:t>  compresores y limitadores, expansión y ruido, ecualizadores y filtros, sistemas de reducción de ruido, retardos y </a:t>
            </a:r>
            <a:r>
              <a:rPr lang="es-MX" dirty="0" err="1" smtClean="0"/>
              <a:t>reverberancia</a:t>
            </a:r>
            <a:r>
              <a:rPr lang="es-MX" dirty="0" smtClean="0"/>
              <a:t>**, efectos especiales.</a:t>
            </a:r>
          </a:p>
          <a:p>
            <a:pPr lvl="1"/>
            <a:r>
              <a:rPr lang="es-MX" dirty="0" smtClean="0"/>
              <a:t>Telefonía  </a:t>
            </a:r>
            <a:r>
              <a:rPr lang="es-MX" dirty="0" smtClean="0">
                <a:sym typeface="Symbol"/>
              </a:rPr>
              <a:t></a:t>
            </a:r>
            <a:r>
              <a:rPr lang="es-MX" dirty="0" smtClean="0"/>
              <a:t>  Cancelación de eco en redes telefónica, marcación de tonos</a:t>
            </a:r>
          </a:p>
          <a:p>
            <a:pPr lvl="1"/>
            <a:r>
              <a:rPr lang="es-MX" dirty="0" smtClean="0"/>
              <a:t>FM </a:t>
            </a:r>
            <a:r>
              <a:rPr lang="es-MX" dirty="0" err="1" smtClean="0"/>
              <a:t>stereo</a:t>
            </a:r>
            <a:endParaRPr lang="es-MX" dirty="0" smtClean="0"/>
          </a:p>
          <a:p>
            <a:pPr lvl="1"/>
            <a:r>
              <a:rPr lang="es-MX" dirty="0" smtClean="0"/>
              <a:t>Síntesis de música electrónica</a:t>
            </a:r>
          </a:p>
          <a:p>
            <a:endParaRPr lang="es-MX" dirty="0"/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pSp>
        <p:nvGrpSpPr>
          <p:cNvPr id="4097" name="Group 1"/>
          <p:cNvGrpSpPr>
            <a:grpSpLocks noChangeAspect="1"/>
          </p:cNvGrpSpPr>
          <p:nvPr/>
        </p:nvGrpSpPr>
        <p:grpSpPr bwMode="auto">
          <a:xfrm>
            <a:off x="1547664" y="2747764"/>
            <a:ext cx="7200800" cy="1257300"/>
            <a:chOff x="1701" y="4775"/>
            <a:chExt cx="8820" cy="1980"/>
          </a:xfrm>
        </p:grpSpPr>
        <p:sp>
          <p:nvSpPr>
            <p:cNvPr id="4110" name="AutoShape 14"/>
            <p:cNvSpPr>
              <a:spLocks noChangeAspect="1" noChangeArrowheads="1" noTextEdit="1"/>
            </p:cNvSpPr>
            <p:nvPr/>
          </p:nvSpPr>
          <p:spPr bwMode="auto">
            <a:xfrm>
              <a:off x="1701" y="4775"/>
              <a:ext cx="8820" cy="198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5301" y="5315"/>
              <a:ext cx="1620" cy="901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7821" y="5314"/>
              <a:ext cx="1080" cy="901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3501" y="5315"/>
              <a:ext cx="1080" cy="901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106" name="Text Box 10"/>
            <p:cNvSpPr txBox="1">
              <a:spLocks noChangeArrowheads="1"/>
            </p:cNvSpPr>
            <p:nvPr/>
          </p:nvSpPr>
          <p:spPr bwMode="auto">
            <a:xfrm>
              <a:off x="5241" y="5315"/>
              <a:ext cx="180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Procesamiento de la señal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5" name="Text Box 9"/>
            <p:cNvSpPr txBox="1">
              <a:spLocks noChangeArrowheads="1"/>
            </p:cNvSpPr>
            <p:nvPr/>
          </p:nvSpPr>
          <p:spPr bwMode="auto">
            <a:xfrm>
              <a:off x="3501" y="5495"/>
              <a:ext cx="90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ADC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4" name="Text Box 8"/>
            <p:cNvSpPr txBox="1">
              <a:spLocks noChangeArrowheads="1"/>
            </p:cNvSpPr>
            <p:nvPr/>
          </p:nvSpPr>
          <p:spPr bwMode="auto">
            <a:xfrm>
              <a:off x="7821" y="5495"/>
              <a:ext cx="90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DAC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3" name="Line 7"/>
            <p:cNvSpPr>
              <a:spLocks noChangeShapeType="1"/>
            </p:cNvSpPr>
            <p:nvPr/>
          </p:nvSpPr>
          <p:spPr bwMode="auto">
            <a:xfrm>
              <a:off x="2601" y="5750"/>
              <a:ext cx="9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102" name="Line 6"/>
            <p:cNvSpPr>
              <a:spLocks noChangeShapeType="1"/>
            </p:cNvSpPr>
            <p:nvPr/>
          </p:nvSpPr>
          <p:spPr bwMode="auto">
            <a:xfrm>
              <a:off x="6921" y="5780"/>
              <a:ext cx="9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4581" y="5765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100" name="Line 4"/>
            <p:cNvSpPr>
              <a:spLocks noChangeShapeType="1"/>
            </p:cNvSpPr>
            <p:nvPr/>
          </p:nvSpPr>
          <p:spPr bwMode="auto">
            <a:xfrm>
              <a:off x="8901" y="5780"/>
              <a:ext cx="9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099" name="Text Box 3"/>
            <p:cNvSpPr txBox="1">
              <a:spLocks noChangeArrowheads="1"/>
            </p:cNvSpPr>
            <p:nvPr/>
          </p:nvSpPr>
          <p:spPr bwMode="auto">
            <a:xfrm>
              <a:off x="1701" y="5315"/>
              <a:ext cx="1080" cy="1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Señal de entrada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8" name="Text Box 2"/>
            <p:cNvSpPr txBox="1">
              <a:spLocks noChangeArrowheads="1"/>
            </p:cNvSpPr>
            <p:nvPr/>
          </p:nvSpPr>
          <p:spPr bwMode="auto">
            <a:xfrm>
              <a:off x="9621" y="5315"/>
              <a:ext cx="900" cy="1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Señal de salida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Identificación de Señales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412776"/>
            <a:ext cx="4176464" cy="3528392"/>
          </a:xfrm>
        </p:spPr>
        <p:txBody>
          <a:bodyPr>
            <a:normAutofit fontScale="70000" lnSpcReduction="20000"/>
          </a:bodyPr>
          <a:lstStyle/>
          <a:p>
            <a:r>
              <a:rPr lang="es-MX" dirty="0" smtClean="0"/>
              <a:t>SEÑAL: </a:t>
            </a:r>
          </a:p>
          <a:p>
            <a:pPr lvl="1"/>
            <a:r>
              <a:rPr lang="es-MX" dirty="0" smtClean="0"/>
              <a:t>Cantidad física que varía con respecto a una o varias variables independientes como tiempo, presión, temperatura, distancia, posición, etc. </a:t>
            </a:r>
          </a:p>
          <a:p>
            <a:pPr lvl="1"/>
            <a:r>
              <a:rPr lang="es-MX" dirty="0" smtClean="0"/>
              <a:t>Esta cantidad física, lleva información sobre el estado o comportamiento de un sistema físico. Se describen matemáticamente como una función:</a:t>
            </a:r>
          </a:p>
          <a:p>
            <a:pPr lvl="1"/>
            <a:endParaRPr lang="es-MX" dirty="0" smtClean="0"/>
          </a:p>
          <a:p>
            <a:pPr lvl="1"/>
            <a:endParaRPr lang="es-MX" dirty="0" smtClean="0"/>
          </a:p>
          <a:p>
            <a:pPr lvl="1"/>
            <a:endParaRPr lang="es-MX" dirty="0" smtClean="0"/>
          </a:p>
          <a:p>
            <a:endParaRPr lang="en-US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5121" name="Object 1"/>
          <p:cNvGraphicFramePr>
            <a:graphicFrameLocks noChangeAspect="1"/>
          </p:cNvGraphicFramePr>
          <p:nvPr/>
        </p:nvGraphicFramePr>
        <p:xfrm>
          <a:off x="2051720" y="4653136"/>
          <a:ext cx="2057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cuación" r:id="rId4" imgW="2057400" imgH="914400" progId="Equation.3">
                  <p:embed/>
                </p:oleObj>
              </mc:Choice>
              <mc:Fallback>
                <p:oleObj name="Ecuación" r:id="rId4" imgW="2057400" imgH="9144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4653136"/>
                        <a:ext cx="20574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2267744" y="5805264"/>
          <a:ext cx="17621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cuación" r:id="rId6" imgW="1765300" imgH="431800" progId="Equation.3">
                  <p:embed/>
                </p:oleObj>
              </mc:Choice>
              <mc:Fallback>
                <p:oleObj name="Ecuación" r:id="rId6" imgW="1765300" imgH="431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5805264"/>
                        <a:ext cx="17621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2" descr="ondas2_0010a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76056" y="1700808"/>
            <a:ext cx="3779912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143000"/>
          </a:xfrm>
        </p:spPr>
        <p:txBody>
          <a:bodyPr/>
          <a:lstStyle/>
          <a:p>
            <a:r>
              <a:rPr lang="es-MX" dirty="0" smtClean="0"/>
              <a:t>Clasificación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1268760"/>
            <a:ext cx="7498080" cy="1296144"/>
          </a:xfrm>
        </p:spPr>
        <p:txBody>
          <a:bodyPr/>
          <a:lstStyle/>
          <a:p>
            <a:pPr lvl="0"/>
            <a:r>
              <a:rPr lang="es-MX" dirty="0" smtClean="0"/>
              <a:t>Por su variable independiente: </a:t>
            </a:r>
            <a:r>
              <a:rPr lang="es-MX" u="sng" dirty="0" smtClean="0"/>
              <a:t>Continua y Discreta</a:t>
            </a:r>
            <a:r>
              <a:rPr lang="es-MX" dirty="0" smtClean="0"/>
              <a:t>:</a:t>
            </a:r>
          </a:p>
          <a:p>
            <a:pPr>
              <a:buNone/>
            </a:pPr>
            <a:endParaRPr lang="es-MX" dirty="0" smtClean="0"/>
          </a:p>
        </p:txBody>
      </p:sp>
      <p:pic>
        <p:nvPicPr>
          <p:cNvPr id="23553" name="Imagen 3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492896"/>
            <a:ext cx="4824536" cy="3618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16632"/>
            <a:ext cx="3672408" cy="6552728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s-MX" b="1" dirty="0" smtClean="0"/>
              <a:t>Representación </a:t>
            </a:r>
            <a:r>
              <a:rPr lang="es-MX" b="1" dirty="0"/>
              <a:t>matemáticas de señales</a:t>
            </a:r>
            <a:endParaRPr lang="en-US" dirty="0"/>
          </a:p>
          <a:p>
            <a:r>
              <a:rPr lang="es-MX" dirty="0"/>
              <a:t>Señales continuas y discretas</a:t>
            </a:r>
            <a:endParaRPr lang="en-US" dirty="0"/>
          </a:p>
          <a:p>
            <a:r>
              <a:rPr lang="es-MX" dirty="0"/>
              <a:t>Señales singulares</a:t>
            </a:r>
            <a:endParaRPr lang="en-US" dirty="0"/>
          </a:p>
          <a:p>
            <a:r>
              <a:rPr lang="es-MX" dirty="0"/>
              <a:t>Series de Fourier</a:t>
            </a:r>
            <a:endParaRPr lang="en-US" dirty="0"/>
          </a:p>
          <a:p>
            <a:r>
              <a:rPr lang="es-MX" dirty="0"/>
              <a:t>Representación de señales mediante Series de Fourier </a:t>
            </a:r>
            <a:endParaRPr lang="en-US" dirty="0"/>
          </a:p>
          <a:p>
            <a:r>
              <a:rPr lang="es-MX" dirty="0"/>
              <a:t>Representación de señales periódicas</a:t>
            </a:r>
            <a:endParaRPr lang="en-US" dirty="0"/>
          </a:p>
          <a:p>
            <a:r>
              <a:rPr lang="es-MX" dirty="0"/>
              <a:t>Representación de señales aperiódicas</a:t>
            </a:r>
            <a:endParaRPr lang="en-US" dirty="0"/>
          </a:p>
          <a:p>
            <a:r>
              <a:rPr lang="es-MX" dirty="0"/>
              <a:t>Espectro de una señal</a:t>
            </a:r>
            <a:endParaRPr lang="en-US" dirty="0"/>
          </a:p>
          <a:p>
            <a:r>
              <a:rPr lang="es-MX" dirty="0"/>
              <a:t> </a:t>
            </a:r>
            <a:endParaRPr lang="en-US" dirty="0"/>
          </a:p>
          <a:p>
            <a:pPr lvl="0"/>
            <a:r>
              <a:rPr lang="es-MX" b="1" dirty="0"/>
              <a:t>Digitalización de señales analógicas</a:t>
            </a:r>
            <a:endParaRPr lang="en-US" dirty="0"/>
          </a:p>
          <a:p>
            <a:r>
              <a:rPr lang="es-MX" dirty="0"/>
              <a:t> </a:t>
            </a:r>
            <a:endParaRPr lang="en-US" dirty="0"/>
          </a:p>
          <a:p>
            <a:r>
              <a:rPr lang="es-MX" dirty="0"/>
              <a:t>Muestreo de una señal analógica</a:t>
            </a:r>
            <a:endParaRPr lang="en-US" dirty="0"/>
          </a:p>
          <a:p>
            <a:r>
              <a:rPr lang="es-MX" dirty="0"/>
              <a:t>Espectro de una señal muestreada </a:t>
            </a:r>
            <a:endParaRPr lang="en-US" dirty="0"/>
          </a:p>
          <a:p>
            <a:r>
              <a:rPr lang="es-MX" dirty="0"/>
              <a:t>Teorema de muestreo</a:t>
            </a:r>
            <a:endParaRPr lang="en-US" dirty="0"/>
          </a:p>
          <a:p>
            <a:r>
              <a:rPr lang="es-MX" dirty="0"/>
              <a:t>Reconstrucción de señales </a:t>
            </a:r>
            <a:r>
              <a:rPr lang="es-MX" dirty="0" err="1"/>
              <a:t>contínuas</a:t>
            </a:r>
            <a:r>
              <a:rPr lang="es-MX" dirty="0"/>
              <a:t> a partir de sus muestras</a:t>
            </a:r>
            <a:endParaRPr lang="en-US" dirty="0"/>
          </a:p>
          <a:p>
            <a:r>
              <a:rPr lang="es-MX" dirty="0" err="1"/>
              <a:t>Cuantización</a:t>
            </a:r>
            <a:r>
              <a:rPr lang="es-MX" dirty="0"/>
              <a:t> y codificación</a:t>
            </a:r>
            <a:endParaRPr lang="en-US" dirty="0"/>
          </a:p>
          <a:p>
            <a:r>
              <a:rPr lang="es-MX" dirty="0"/>
              <a:t>Conversión analógico-digital de señales</a:t>
            </a:r>
            <a:endParaRPr lang="en-US" dirty="0"/>
          </a:p>
          <a:p>
            <a:r>
              <a:rPr lang="es-ES_tradnl" dirty="0"/>
              <a:t>Errores introducidos en el proceso de conversión</a:t>
            </a:r>
            <a:endParaRPr lang="en-US" dirty="0"/>
          </a:p>
          <a:p>
            <a:r>
              <a:rPr lang="es-MX" dirty="0"/>
              <a:t> </a:t>
            </a:r>
            <a:endParaRPr lang="en-US" dirty="0"/>
          </a:p>
          <a:p>
            <a:pPr lvl="0"/>
            <a:r>
              <a:rPr lang="es-MX" b="1" dirty="0"/>
              <a:t>Análisis en el tiempo y en la frecuencia</a:t>
            </a:r>
            <a:endParaRPr lang="en-US" dirty="0"/>
          </a:p>
          <a:p>
            <a:r>
              <a:rPr lang="es-MX" dirty="0"/>
              <a:t> </a:t>
            </a:r>
            <a:endParaRPr lang="en-US" dirty="0"/>
          </a:p>
          <a:p>
            <a:r>
              <a:rPr lang="es-MX" dirty="0"/>
              <a:t>Transformada de Fourier y propiedades </a:t>
            </a:r>
            <a:endParaRPr lang="en-US" dirty="0"/>
          </a:p>
          <a:p>
            <a:r>
              <a:rPr lang="es-MX" dirty="0"/>
              <a:t>Transformadas de Fourier de funciones singulares</a:t>
            </a:r>
            <a:endParaRPr lang="en-US" dirty="0"/>
          </a:p>
          <a:p>
            <a:r>
              <a:rPr lang="es-MX" dirty="0"/>
              <a:t>Transformada de Fourier de señales periódicas</a:t>
            </a:r>
            <a:endParaRPr lang="en-US" dirty="0"/>
          </a:p>
          <a:p>
            <a:r>
              <a:rPr lang="es-MX" dirty="0"/>
              <a:t>Teorema de </a:t>
            </a:r>
            <a:r>
              <a:rPr lang="es-MX" dirty="0" err="1"/>
              <a:t>Parseval</a:t>
            </a:r>
            <a:endParaRPr lang="en-US" dirty="0"/>
          </a:p>
          <a:p>
            <a:r>
              <a:rPr lang="es-MX" dirty="0" err="1"/>
              <a:t>Convolución</a:t>
            </a:r>
            <a:r>
              <a:rPr lang="es-MX" dirty="0"/>
              <a:t> de señales</a:t>
            </a:r>
            <a:endParaRPr lang="en-US" dirty="0"/>
          </a:p>
          <a:p>
            <a:r>
              <a:rPr lang="es-MX" dirty="0"/>
              <a:t>Correlación y espectro</a:t>
            </a:r>
            <a:endParaRPr lang="en-US" dirty="0"/>
          </a:p>
          <a:p>
            <a:r>
              <a:rPr lang="es-MX" dirty="0"/>
              <a:t>Transformada de Fourier discreta (TFD) </a:t>
            </a:r>
            <a:endParaRPr lang="en-US" dirty="0"/>
          </a:p>
          <a:p>
            <a:r>
              <a:rPr lang="es-MX" dirty="0"/>
              <a:t>Transformada rápida de Fourier (FFT)</a:t>
            </a:r>
            <a:endParaRPr lang="en-US" dirty="0"/>
          </a:p>
          <a:p>
            <a:r>
              <a:rPr lang="es-ES" dirty="0"/>
              <a:t>Respuesta al impulso de un sistema discreto</a:t>
            </a:r>
            <a:endParaRPr lang="en-US" dirty="0"/>
          </a:p>
          <a:p>
            <a:r>
              <a:rPr lang="es-ES" dirty="0"/>
              <a:t>Causalidad, Estabilidad</a:t>
            </a:r>
            <a:endParaRPr lang="en-US" dirty="0"/>
          </a:p>
          <a:p>
            <a:r>
              <a:rPr lang="es-ES" dirty="0"/>
              <a:t>Transformada de Laplace y propiedades</a:t>
            </a:r>
            <a:endParaRPr lang="en-US" dirty="0"/>
          </a:p>
          <a:p>
            <a:r>
              <a:rPr lang="es-ES" dirty="0"/>
              <a:t>Transformada Z</a:t>
            </a:r>
            <a:endParaRPr lang="en-US" dirty="0"/>
          </a:p>
          <a:p>
            <a:r>
              <a:rPr lang="es-ES" dirty="0"/>
              <a:t>Función de transferencia Z de un sistema discreto</a:t>
            </a:r>
            <a:endParaRPr lang="en-US" dirty="0"/>
          </a:p>
          <a:p>
            <a:r>
              <a:rPr lang="es-ES" dirty="0"/>
              <a:t>Transformada Z </a:t>
            </a:r>
            <a:r>
              <a:rPr lang="es-ES" dirty="0" smtClean="0"/>
              <a:t>inversa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94960" y="620688"/>
            <a:ext cx="3569528" cy="4800600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dirty="0" smtClean="0"/>
          </a:p>
          <a:p>
            <a:r>
              <a:rPr lang="en-US" b="1" dirty="0" err="1" smtClean="0"/>
              <a:t>Conceptos</a:t>
            </a:r>
            <a:r>
              <a:rPr lang="en-US" b="1" dirty="0" smtClean="0"/>
              <a:t> de </a:t>
            </a:r>
            <a:r>
              <a:rPr lang="en-US" b="1" dirty="0" err="1" smtClean="0"/>
              <a:t>Sistemas</a:t>
            </a:r>
            <a:endParaRPr lang="en-US" dirty="0" smtClean="0"/>
          </a:p>
          <a:p>
            <a:r>
              <a:rPr lang="es-MX" dirty="0" smtClean="0"/>
              <a:t>Procesos</a:t>
            </a:r>
            <a:endParaRPr lang="en-US" dirty="0" smtClean="0"/>
          </a:p>
          <a:p>
            <a:r>
              <a:rPr lang="es-MX" dirty="0" err="1" smtClean="0"/>
              <a:t>Interidisciplinariedad</a:t>
            </a:r>
            <a:endParaRPr lang="en-US" dirty="0" smtClean="0"/>
          </a:p>
          <a:p>
            <a:r>
              <a:rPr lang="es-MX" dirty="0" err="1" smtClean="0"/>
              <a:t>Observabilidad</a:t>
            </a:r>
            <a:r>
              <a:rPr lang="es-MX" dirty="0" smtClean="0"/>
              <a:t> y </a:t>
            </a:r>
            <a:r>
              <a:rPr lang="es-MX" dirty="0" err="1" smtClean="0"/>
              <a:t>Controlabilidad</a:t>
            </a:r>
            <a:endParaRPr lang="en-US" dirty="0" smtClean="0"/>
          </a:p>
          <a:p>
            <a:r>
              <a:rPr lang="es-ES_tradnl" dirty="0" smtClean="0"/>
              <a:t>Descripción de sistemas usando las señales de entrada y de salida.</a:t>
            </a:r>
            <a:endParaRPr lang="en-US" dirty="0" smtClean="0"/>
          </a:p>
          <a:p>
            <a:r>
              <a:rPr lang="es-ES_tradnl" dirty="0" smtClean="0"/>
              <a:t>Análisis en el tiempo</a:t>
            </a:r>
            <a:endParaRPr lang="en-US" dirty="0" smtClean="0"/>
          </a:p>
          <a:p>
            <a:r>
              <a:rPr lang="es-ES_tradnl" dirty="0" smtClean="0"/>
              <a:t>Análisis en la Frecuencia</a:t>
            </a:r>
            <a:endParaRPr lang="en-US" dirty="0" smtClean="0"/>
          </a:p>
          <a:p>
            <a:r>
              <a:rPr lang="es-ES_tradnl" dirty="0" smtClean="0"/>
              <a:t>Análisis en el espacio de estados</a:t>
            </a:r>
            <a:endParaRPr lang="en-US" dirty="0" smtClean="0"/>
          </a:p>
          <a:p>
            <a:r>
              <a:rPr lang="es-ES_tradnl" dirty="0" smtClean="0"/>
              <a:t>Causalidad</a:t>
            </a:r>
            <a:endParaRPr lang="en-US" dirty="0" smtClean="0"/>
          </a:p>
          <a:p>
            <a:r>
              <a:rPr lang="es-ES_tradnl" dirty="0" smtClean="0"/>
              <a:t>Respuesta transitoria y respuesta de estado estable</a:t>
            </a:r>
            <a:endParaRPr lang="en-US" dirty="0" smtClean="0"/>
          </a:p>
          <a:p>
            <a:r>
              <a:rPr lang="es-ES_tradnl" dirty="0" smtClean="0"/>
              <a:t>Estabilidad</a:t>
            </a:r>
            <a:endParaRPr lang="en-US" dirty="0" smtClean="0"/>
          </a:p>
          <a:p>
            <a:r>
              <a:rPr lang="es-ES_tradnl" dirty="0" smtClean="0"/>
              <a:t> </a:t>
            </a:r>
            <a:endParaRPr lang="en-US" dirty="0" smtClean="0"/>
          </a:p>
          <a:p>
            <a:r>
              <a:rPr lang="es-ES" b="1" dirty="0" smtClean="0"/>
              <a:t>Sistemas lineales discretos invariantes en el tiempo</a:t>
            </a:r>
            <a:endParaRPr lang="en-US" dirty="0" smtClean="0"/>
          </a:p>
          <a:p>
            <a:r>
              <a:rPr lang="es-ES" dirty="0" smtClean="0"/>
              <a:t>Respuesta al impulso de un sistema discreto</a:t>
            </a:r>
            <a:endParaRPr lang="en-US" dirty="0" smtClean="0"/>
          </a:p>
          <a:p>
            <a:r>
              <a:rPr lang="es-MX" dirty="0" smtClean="0"/>
              <a:t>modulación y filtrado</a:t>
            </a:r>
            <a:endParaRPr lang="en-US" dirty="0" smtClean="0"/>
          </a:p>
          <a:p>
            <a:r>
              <a:rPr lang="es-ES" dirty="0" smtClean="0"/>
              <a:t>Función de transferencia</a:t>
            </a:r>
            <a:endParaRPr lang="en-US" dirty="0" smtClean="0"/>
          </a:p>
          <a:p>
            <a:r>
              <a:rPr lang="es-ES" dirty="0" smtClean="0"/>
              <a:t>Causalidad, Estabilidad</a:t>
            </a:r>
            <a:endParaRPr lang="en-US" dirty="0" smtClean="0"/>
          </a:p>
          <a:p>
            <a:r>
              <a:rPr lang="es-ES" dirty="0" smtClean="0"/>
              <a:t>Ecuación de diferencias</a:t>
            </a:r>
            <a:endParaRPr lang="en-US" dirty="0" smtClean="0"/>
          </a:p>
          <a:p>
            <a:r>
              <a:rPr lang="es-ES" dirty="0" smtClean="0"/>
              <a:t>Sistemas recursivos y no-recursivos </a:t>
            </a:r>
            <a:endParaRPr lang="en-US" dirty="0" smtClean="0"/>
          </a:p>
          <a:p>
            <a:r>
              <a:rPr lang="es-ES" dirty="0" smtClean="0"/>
              <a:t>Filtros </a:t>
            </a:r>
            <a:r>
              <a:rPr lang="es-ES" dirty="0" err="1" smtClean="0"/>
              <a:t>pasabajas</a:t>
            </a:r>
            <a:r>
              <a:rPr lang="es-ES" dirty="0" smtClean="0"/>
              <a:t>, </a:t>
            </a:r>
            <a:r>
              <a:rPr lang="es-ES" dirty="0" err="1" smtClean="0"/>
              <a:t>pasaaltas</a:t>
            </a:r>
            <a:r>
              <a:rPr lang="es-ES" dirty="0" smtClean="0"/>
              <a:t>, </a:t>
            </a:r>
            <a:r>
              <a:rPr lang="es-ES" dirty="0" err="1" smtClean="0"/>
              <a:t>pasabanda</a:t>
            </a:r>
            <a:r>
              <a:rPr lang="es-ES" dirty="0" smtClean="0"/>
              <a:t>, </a:t>
            </a:r>
            <a:r>
              <a:rPr lang="es-ES" dirty="0" err="1" smtClean="0"/>
              <a:t>rechazabanda</a:t>
            </a:r>
            <a:endParaRPr lang="en-US" dirty="0" smtClean="0"/>
          </a:p>
          <a:p>
            <a:r>
              <a:rPr lang="es-ES_tradnl" dirty="0" smtClean="0"/>
              <a:t>Estructuras: Directa, Cascada. Cristalina </a:t>
            </a:r>
            <a:endParaRPr lang="en-US" dirty="0" smtClean="0"/>
          </a:p>
          <a:p>
            <a:r>
              <a:rPr lang="es-E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4240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5987752"/>
          </a:xfrm>
        </p:spPr>
        <p:txBody>
          <a:bodyPr/>
          <a:lstStyle/>
          <a:p>
            <a:pPr lvl="0"/>
            <a:r>
              <a:rPr lang="es-MX" dirty="0" smtClean="0"/>
              <a:t>También puede ser </a:t>
            </a:r>
            <a:r>
              <a:rPr lang="es-MX" u="sng" dirty="0" smtClean="0"/>
              <a:t>real o compleja</a:t>
            </a:r>
            <a:r>
              <a:rPr lang="es-MX" dirty="0" smtClean="0"/>
              <a:t>:</a:t>
            </a:r>
          </a:p>
          <a:p>
            <a:pPr>
              <a:buNone/>
            </a:pPr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pPr lvl="0"/>
            <a:r>
              <a:rPr lang="es-MX" dirty="0" smtClean="0"/>
              <a:t>Por la fuente que la generó, puede ser:</a:t>
            </a:r>
          </a:p>
          <a:p>
            <a:pPr lvl="1"/>
            <a:r>
              <a:rPr lang="es-MX" u="sng" dirty="0" smtClean="0"/>
              <a:t>Escalar</a:t>
            </a:r>
            <a:r>
              <a:rPr lang="es-MX" dirty="0" smtClean="0"/>
              <a:t>    Una sola fuente (voz)</a:t>
            </a:r>
          </a:p>
          <a:p>
            <a:pPr lvl="1"/>
            <a:endParaRPr lang="es-MX" dirty="0" smtClean="0"/>
          </a:p>
          <a:p>
            <a:pPr lvl="1">
              <a:buNone/>
            </a:pPr>
            <a:endParaRPr lang="es-MX" dirty="0" smtClean="0"/>
          </a:p>
          <a:p>
            <a:pPr lvl="1"/>
            <a:r>
              <a:rPr lang="es-MX" u="sng" dirty="0" smtClean="0"/>
              <a:t>Vectorial o multicanal   </a:t>
            </a:r>
            <a:r>
              <a:rPr lang="es-MX" dirty="0" smtClean="0"/>
              <a:t>Varias fuentes (imagen color RGB)</a:t>
            </a:r>
          </a:p>
          <a:p>
            <a:endParaRPr lang="es-MX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4211960" y="908720"/>
          <a:ext cx="1512168" cy="1256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" name="Ecuación" r:id="rId4" imgW="736600" imgH="609600" progId="Equation.3">
                  <p:embed/>
                </p:oleObj>
              </mc:Choice>
              <mc:Fallback>
                <p:oleObj name="Ecuación" r:id="rId4" imgW="736600" imgH="6096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908720"/>
                        <a:ext cx="1512168" cy="12568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603" name="Picture 3" descr="C:\Users\Maribel\AppData\Local\Microsoft\Windows\Temporary Internet Files\Content.IE5\SHPDER5P\MC900197844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5976" y="3573016"/>
            <a:ext cx="2673790" cy="971739"/>
          </a:xfrm>
          <a:prstGeom prst="rect">
            <a:avLst/>
          </a:prstGeom>
          <a:noFill/>
        </p:spPr>
      </p:pic>
      <p:pic>
        <p:nvPicPr>
          <p:cNvPr id="25604" name="Picture 4" descr="C:\Users\Maribel\AppData\Local\Microsoft\Windows\Temporary Internet Files\Content.IE5\7AY1NFAQ\MM900285314[1]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4008" y="5229200"/>
            <a:ext cx="1343025" cy="1028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03648" y="260648"/>
            <a:ext cx="7498080" cy="626469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s-MX" dirty="0" smtClean="0"/>
              <a:t>Por el número de variables independientes:</a:t>
            </a:r>
          </a:p>
          <a:p>
            <a:pPr lvl="1"/>
            <a:r>
              <a:rPr lang="es-MX" u="sng" dirty="0" smtClean="0"/>
              <a:t>Unidimensional</a:t>
            </a:r>
            <a:r>
              <a:rPr lang="es-MX" dirty="0" smtClean="0"/>
              <a:t> (voz)</a:t>
            </a:r>
          </a:p>
          <a:p>
            <a:pPr lvl="1"/>
            <a:r>
              <a:rPr lang="es-MX" u="sng" dirty="0" smtClean="0"/>
              <a:t>Bidimensional </a:t>
            </a:r>
            <a:r>
              <a:rPr lang="es-MX" dirty="0" smtClean="0"/>
              <a:t>(imagen)</a:t>
            </a:r>
          </a:p>
          <a:p>
            <a:pPr lvl="1"/>
            <a:r>
              <a:rPr lang="es-MX" u="sng" dirty="0" err="1" smtClean="0"/>
              <a:t>Multi</a:t>
            </a:r>
            <a:r>
              <a:rPr lang="es-MX" u="sng" dirty="0" smtClean="0"/>
              <a:t>-dimensional</a:t>
            </a:r>
            <a:r>
              <a:rPr lang="es-MX" dirty="0" smtClean="0"/>
              <a:t> (video)</a:t>
            </a:r>
          </a:p>
          <a:p>
            <a:pPr lvl="1"/>
            <a:endParaRPr lang="es-MX" dirty="0" smtClean="0"/>
          </a:p>
          <a:p>
            <a:pPr lvl="0"/>
            <a:r>
              <a:rPr lang="es-MX" dirty="0" smtClean="0"/>
              <a:t>Señal </a:t>
            </a:r>
            <a:r>
              <a:rPr lang="es-MX" u="sng" dirty="0" smtClean="0"/>
              <a:t>analógica</a:t>
            </a:r>
            <a:r>
              <a:rPr lang="es-MX" dirty="0" smtClean="0"/>
              <a:t>: Continua en el tiempo y amplitud, “</a:t>
            </a:r>
            <a:r>
              <a:rPr lang="es-MX" i="1" dirty="0" smtClean="0"/>
              <a:t>t</a:t>
            </a:r>
            <a:r>
              <a:rPr lang="es-MX" dirty="0" smtClean="0"/>
              <a:t>” ó “</a:t>
            </a:r>
            <a:r>
              <a:rPr lang="es-MX" i="1" dirty="0" smtClean="0"/>
              <a:t>x”</a:t>
            </a:r>
            <a:r>
              <a:rPr lang="es-MX" dirty="0" smtClean="0"/>
              <a:t> y “</a:t>
            </a:r>
            <a:r>
              <a:rPr lang="es-MX" i="1" dirty="0" smtClean="0"/>
              <a:t>y</a:t>
            </a:r>
            <a:r>
              <a:rPr lang="es-MX" dirty="0" smtClean="0"/>
              <a:t>”</a:t>
            </a:r>
          </a:p>
          <a:p>
            <a:pPr lvl="0"/>
            <a:endParaRPr lang="es-MX" dirty="0" smtClean="0"/>
          </a:p>
          <a:p>
            <a:r>
              <a:rPr lang="es-MX" dirty="0" smtClean="0"/>
              <a:t>Señal </a:t>
            </a:r>
            <a:r>
              <a:rPr lang="es-MX" u="sng" dirty="0" smtClean="0"/>
              <a:t>digital</a:t>
            </a:r>
            <a:r>
              <a:rPr lang="es-MX" dirty="0" smtClean="0"/>
              <a:t>: Discreta en tiempo y en amplitud</a:t>
            </a:r>
          </a:p>
          <a:p>
            <a:endParaRPr lang="es-MX" dirty="0" smtClean="0"/>
          </a:p>
          <a:p>
            <a:r>
              <a:rPr lang="es-MX" dirty="0" smtClean="0"/>
              <a:t>Señal </a:t>
            </a:r>
            <a:r>
              <a:rPr lang="es-MX" u="sng" dirty="0" smtClean="0"/>
              <a:t>muestreada:</a:t>
            </a:r>
            <a:r>
              <a:rPr lang="es-MX" dirty="0" smtClean="0"/>
              <a:t> Discreta en tiempo y continua en amplitud, “n”, ó “</a:t>
            </a:r>
            <a:r>
              <a:rPr lang="es-MX" i="1" dirty="0" smtClean="0"/>
              <a:t>m</a:t>
            </a:r>
            <a:r>
              <a:rPr lang="es-MX" dirty="0" smtClean="0"/>
              <a:t> y </a:t>
            </a:r>
            <a:r>
              <a:rPr lang="es-MX" i="1" dirty="0" smtClean="0"/>
              <a:t>n</a:t>
            </a:r>
            <a:r>
              <a:rPr lang="es-MX" dirty="0" smtClean="0"/>
              <a:t>”;  </a:t>
            </a:r>
            <a:r>
              <a:rPr lang="es-MX" u="sng" dirty="0" smtClean="0"/>
              <a:t>muestra.</a:t>
            </a:r>
          </a:p>
          <a:p>
            <a:endParaRPr lang="es-MX" dirty="0" smtClean="0"/>
          </a:p>
          <a:p>
            <a:r>
              <a:rPr lang="es-MX" dirty="0" smtClean="0"/>
              <a:t>Señal </a:t>
            </a:r>
            <a:r>
              <a:rPr lang="es-MX" u="sng" dirty="0" err="1" smtClean="0"/>
              <a:t>cuantizada</a:t>
            </a:r>
            <a:r>
              <a:rPr lang="es-MX" dirty="0" smtClean="0"/>
              <a:t>: Continua en tiempo y discreta en amplitud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03648" y="260648"/>
            <a:ext cx="7498080" cy="4800600"/>
          </a:xfrm>
        </p:spPr>
        <p:txBody>
          <a:bodyPr/>
          <a:lstStyle/>
          <a:p>
            <a:pPr lvl="0"/>
            <a:r>
              <a:rPr lang="es-MX" dirty="0" smtClean="0"/>
              <a:t>Por la forma de describirse:</a:t>
            </a:r>
          </a:p>
          <a:p>
            <a:pPr lvl="1"/>
            <a:r>
              <a:rPr lang="es-MX" dirty="0" smtClean="0"/>
              <a:t>Señal </a:t>
            </a:r>
            <a:r>
              <a:rPr lang="es-MX" u="sng" dirty="0" smtClean="0"/>
              <a:t>determinista</a:t>
            </a:r>
            <a:r>
              <a:rPr lang="es-MX" dirty="0" smtClean="0"/>
              <a:t>.- puede ser determinada únicamente por un proceso bien definido, por ejemplo por una expresión matemática, regla ó tabla.</a:t>
            </a:r>
          </a:p>
          <a:p>
            <a:pPr lvl="1"/>
            <a:r>
              <a:rPr lang="es-MX" dirty="0" smtClean="0"/>
              <a:t>Señal </a:t>
            </a:r>
            <a:r>
              <a:rPr lang="es-MX" u="sng" dirty="0" smtClean="0"/>
              <a:t>aleatoria</a:t>
            </a:r>
            <a:r>
              <a:rPr lang="es-MX" dirty="0" smtClean="0"/>
              <a:t>.- es generada en forma aleatoria y no puede predecirse.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1538" y="714356"/>
            <a:ext cx="7862150" cy="6143644"/>
          </a:xfrm>
        </p:spPr>
        <p:txBody>
          <a:bodyPr numCol="2">
            <a:normAutofit fontScale="32500" lnSpcReduction="20000"/>
          </a:bodyPr>
          <a:lstStyle/>
          <a:p>
            <a:pPr>
              <a:buNone/>
            </a:pPr>
            <a:r>
              <a:rPr lang="es-ES_tradnl" sz="3700" b="1" dirty="0" smtClean="0"/>
              <a:t>1.- Clasificación</a:t>
            </a:r>
            <a:endParaRPr lang="es-MX" sz="3700" b="1" dirty="0" smtClean="0"/>
          </a:p>
          <a:p>
            <a:pPr>
              <a:buNone/>
            </a:pPr>
            <a:r>
              <a:rPr lang="es-ES_tradnl" sz="3700" dirty="0" smtClean="0"/>
              <a:t>1.1 Introducción. Identificación de señales. </a:t>
            </a:r>
          </a:p>
          <a:p>
            <a:pPr>
              <a:buNone/>
            </a:pPr>
            <a:r>
              <a:rPr lang="es-ES_tradnl" sz="3700" dirty="0" smtClean="0"/>
              <a:t>1.2 Deterministas.</a:t>
            </a:r>
            <a:endParaRPr lang="es-MX" sz="3700" dirty="0" smtClean="0"/>
          </a:p>
          <a:p>
            <a:pPr>
              <a:buNone/>
            </a:pPr>
            <a:r>
              <a:rPr lang="es-ES_tradnl" sz="3700" dirty="0" smtClean="0"/>
              <a:t>1.3 Aleatorias. 1.4 Continuas. 1.5 discretas.</a:t>
            </a:r>
            <a:endParaRPr lang="es-MX" sz="3700" dirty="0" smtClean="0"/>
          </a:p>
          <a:p>
            <a:pPr>
              <a:buNone/>
            </a:pPr>
            <a:r>
              <a:rPr lang="es-ES_tradnl" sz="3700" dirty="0" smtClean="0"/>
              <a:t>2.- Modelos de señales</a:t>
            </a:r>
            <a:endParaRPr lang="es-MX" sz="3700" dirty="0" smtClean="0"/>
          </a:p>
          <a:p>
            <a:pPr>
              <a:buNone/>
            </a:pPr>
            <a:r>
              <a:rPr lang="es-ES_tradnl" sz="3700" dirty="0" smtClean="0"/>
              <a:t>2.1 Introducción. Dominios de representación.</a:t>
            </a:r>
            <a:endParaRPr lang="es-MX" sz="3700" dirty="0" smtClean="0"/>
          </a:p>
          <a:p>
            <a:pPr>
              <a:buNone/>
            </a:pPr>
            <a:r>
              <a:rPr lang="es-ES_tradnl" sz="3700" dirty="0" smtClean="0"/>
              <a:t>2.2 Análisis en el tiempo. </a:t>
            </a:r>
            <a:endParaRPr lang="es-MX" sz="3700" dirty="0" smtClean="0"/>
          </a:p>
          <a:p>
            <a:pPr>
              <a:buNone/>
            </a:pPr>
            <a:r>
              <a:rPr lang="es-ES_tradnl" sz="3700" dirty="0" smtClean="0"/>
              <a:t>2.3 Análisis en la frecuencia.</a:t>
            </a:r>
            <a:endParaRPr lang="es-MX" sz="3700" dirty="0" smtClean="0"/>
          </a:p>
          <a:p>
            <a:pPr>
              <a:buNone/>
            </a:pPr>
            <a:r>
              <a:rPr lang="es-ES_tradnl" sz="3700" dirty="0" smtClean="0"/>
              <a:t>3.- Conversión del dominio continuo al discreto.</a:t>
            </a:r>
            <a:endParaRPr lang="es-MX" sz="3700" dirty="0" smtClean="0"/>
          </a:p>
          <a:p>
            <a:pPr>
              <a:buNone/>
            </a:pPr>
            <a:r>
              <a:rPr lang="es-ES_tradnl" sz="3700" dirty="0" smtClean="0"/>
              <a:t>3.1 Introducción. Percepción de señales e información </a:t>
            </a:r>
            <a:endParaRPr lang="es-MX" sz="3700" dirty="0" smtClean="0"/>
          </a:p>
          <a:p>
            <a:pPr>
              <a:buNone/>
            </a:pPr>
            <a:r>
              <a:rPr lang="es-ES_tradnl" sz="3700" dirty="0" smtClean="0"/>
              <a:t>3.2 Analógico a Digital</a:t>
            </a:r>
            <a:endParaRPr lang="es-MX" sz="3700" dirty="0" smtClean="0"/>
          </a:p>
          <a:p>
            <a:pPr>
              <a:buNone/>
            </a:pPr>
            <a:r>
              <a:rPr lang="es-ES_tradnl" sz="3700" dirty="0" smtClean="0"/>
              <a:t>3.3 Digital a Analógico</a:t>
            </a:r>
            <a:endParaRPr lang="es-MX" sz="3700" dirty="0" smtClean="0"/>
          </a:p>
          <a:p>
            <a:pPr>
              <a:buNone/>
            </a:pPr>
            <a:r>
              <a:rPr lang="es-ES_tradnl" sz="3700" dirty="0" smtClean="0"/>
              <a:t>3.4 Errores introducidos en el proceso de conversión</a:t>
            </a:r>
            <a:endParaRPr lang="es-MX" sz="3700" dirty="0" smtClean="0"/>
          </a:p>
          <a:p>
            <a:pPr>
              <a:buNone/>
            </a:pPr>
            <a:r>
              <a:rPr lang="es-ES_tradnl" sz="3700" dirty="0" smtClean="0"/>
              <a:t> </a:t>
            </a:r>
            <a:endParaRPr lang="es-MX" sz="3700" dirty="0" smtClean="0"/>
          </a:p>
          <a:p>
            <a:pPr>
              <a:buNone/>
            </a:pPr>
            <a:r>
              <a:rPr lang="es-ES_tradnl" sz="3700" b="1" dirty="0" smtClean="0"/>
              <a:t>II. Análisis de Señales</a:t>
            </a:r>
            <a:endParaRPr lang="es-MX" sz="3700" dirty="0" smtClean="0"/>
          </a:p>
          <a:p>
            <a:pPr>
              <a:buNone/>
            </a:pPr>
            <a:r>
              <a:rPr lang="es-ES_tradnl" sz="3700" dirty="0" smtClean="0"/>
              <a:t>1. - Introducción. Señales oscilatorias.</a:t>
            </a:r>
            <a:endParaRPr lang="es-MX" sz="3700" dirty="0" smtClean="0"/>
          </a:p>
          <a:p>
            <a:pPr>
              <a:buNone/>
            </a:pPr>
            <a:r>
              <a:rPr lang="es-ES_tradnl" sz="3700" dirty="0" smtClean="0"/>
              <a:t>1.1 Oscilaciones de energía Infinita</a:t>
            </a:r>
            <a:endParaRPr lang="es-MX" sz="3700" dirty="0" smtClean="0"/>
          </a:p>
          <a:p>
            <a:pPr>
              <a:buNone/>
            </a:pPr>
            <a:r>
              <a:rPr lang="es-ES_tradnl" sz="3700" dirty="0" smtClean="0"/>
              <a:t>1.2 Oscilaciones de energía finita. </a:t>
            </a:r>
            <a:endParaRPr lang="es-MX" sz="3700" dirty="0" smtClean="0"/>
          </a:p>
          <a:p>
            <a:pPr>
              <a:buNone/>
            </a:pPr>
            <a:r>
              <a:rPr lang="es-MX" sz="3700" dirty="0" smtClean="0"/>
              <a:t> </a:t>
            </a:r>
          </a:p>
          <a:p>
            <a:pPr>
              <a:buNone/>
            </a:pPr>
            <a:r>
              <a:rPr lang="es-MX" sz="3700" dirty="0" smtClean="0"/>
              <a:t/>
            </a:r>
            <a:br>
              <a:rPr lang="es-MX" sz="3700" dirty="0" smtClean="0"/>
            </a:br>
            <a:r>
              <a:rPr lang="es-ES_tradnl" sz="3700" dirty="0" smtClean="0"/>
              <a:t>2.- Se</a:t>
            </a:r>
            <a:r>
              <a:rPr lang="es-MX" sz="3700" dirty="0" err="1" smtClean="0"/>
              <a:t>ñales</a:t>
            </a:r>
            <a:r>
              <a:rPr lang="es-MX" sz="3700" dirty="0" smtClean="0"/>
              <a:t> y funciones ortogonales</a:t>
            </a:r>
          </a:p>
          <a:p>
            <a:pPr>
              <a:buNone/>
            </a:pPr>
            <a:r>
              <a:rPr lang="es-MX" sz="3700" dirty="0" smtClean="0"/>
              <a:t>3.- Series trigonométricas y de Fourier</a:t>
            </a:r>
          </a:p>
          <a:p>
            <a:pPr>
              <a:buNone/>
            </a:pPr>
            <a:r>
              <a:rPr lang="es-MX" sz="3700" dirty="0" smtClean="0"/>
              <a:t>4.- Densidad espectral de potencia</a:t>
            </a:r>
          </a:p>
          <a:p>
            <a:pPr>
              <a:buNone/>
            </a:pPr>
            <a:r>
              <a:rPr lang="es-ES_tradnl" sz="3700" dirty="0" smtClean="0"/>
              <a:t>5.- Correlación</a:t>
            </a:r>
            <a:endParaRPr lang="es-MX" sz="3700" dirty="0" smtClean="0"/>
          </a:p>
          <a:p>
            <a:pPr>
              <a:buNone/>
            </a:pPr>
            <a:r>
              <a:rPr lang="es-ES_tradnl" sz="3700" dirty="0" smtClean="0"/>
              <a:t>6.- </a:t>
            </a:r>
            <a:r>
              <a:rPr lang="es-ES_tradnl" sz="3700" dirty="0" err="1" smtClean="0"/>
              <a:t>Convolución</a:t>
            </a:r>
            <a:r>
              <a:rPr lang="es-ES_tradnl" sz="3700" dirty="0" smtClean="0"/>
              <a:t>.</a:t>
            </a:r>
            <a:endParaRPr lang="es-MX" sz="3700" dirty="0" smtClean="0"/>
          </a:p>
          <a:p>
            <a:pPr>
              <a:buNone/>
            </a:pPr>
            <a:r>
              <a:rPr lang="es-ES_tradnl" sz="3700" dirty="0" smtClean="0"/>
              <a:t> </a:t>
            </a:r>
            <a:endParaRPr lang="es-MX" sz="3700" dirty="0" smtClean="0"/>
          </a:p>
          <a:p>
            <a:pPr>
              <a:buNone/>
            </a:pPr>
            <a:r>
              <a:rPr lang="es-ES_tradnl" sz="3700" b="1" dirty="0" smtClean="0"/>
              <a:t>III. Análisis por Transformadas</a:t>
            </a:r>
            <a:endParaRPr lang="es-MX" sz="3700" dirty="0" smtClean="0"/>
          </a:p>
          <a:p>
            <a:pPr>
              <a:buNone/>
            </a:pPr>
            <a:r>
              <a:rPr lang="es-ES_tradnl" sz="3700" dirty="0" smtClean="0"/>
              <a:t>1.- Introducción. Dualidades Matemáticas.</a:t>
            </a:r>
            <a:endParaRPr lang="es-MX" sz="3700" dirty="0" smtClean="0"/>
          </a:p>
          <a:p>
            <a:pPr>
              <a:buNone/>
            </a:pPr>
            <a:r>
              <a:rPr lang="es-ES_tradnl" sz="3700" dirty="0" smtClean="0"/>
              <a:t>2.- </a:t>
            </a:r>
            <a:r>
              <a:rPr lang="es-ES_tradnl" sz="3700" dirty="0" err="1" smtClean="0"/>
              <a:t>Laplace</a:t>
            </a:r>
            <a:r>
              <a:rPr lang="es-ES_tradnl" sz="3700" dirty="0" smtClean="0"/>
              <a:t>. 3.- </a:t>
            </a:r>
            <a:r>
              <a:rPr lang="es-ES_tradnl" sz="3700" dirty="0" err="1" smtClean="0"/>
              <a:t>Hilbert</a:t>
            </a:r>
            <a:r>
              <a:rPr lang="es-ES_tradnl" sz="3700" dirty="0" smtClean="0"/>
              <a:t>. 4.- Fourier. 5.- Z</a:t>
            </a:r>
            <a:endParaRPr lang="es-MX" sz="3700" dirty="0" smtClean="0"/>
          </a:p>
          <a:p>
            <a:pPr>
              <a:buNone/>
            </a:pPr>
            <a:r>
              <a:rPr lang="es-ES_tradnl" sz="3700" dirty="0" smtClean="0"/>
              <a:t> </a:t>
            </a:r>
            <a:endParaRPr lang="es-MX" sz="3700" dirty="0" smtClean="0"/>
          </a:p>
          <a:p>
            <a:pPr>
              <a:buNone/>
            </a:pPr>
            <a:r>
              <a:rPr lang="es-ES_tradnl" sz="3700" b="1" dirty="0" smtClean="0"/>
              <a:t>IV. Sistemas Discretos.</a:t>
            </a:r>
            <a:endParaRPr lang="es-MX" sz="3700" dirty="0" smtClean="0"/>
          </a:p>
          <a:p>
            <a:pPr>
              <a:buNone/>
            </a:pPr>
            <a:r>
              <a:rPr lang="es-ES_tradnl" sz="3700" dirty="0" smtClean="0"/>
              <a:t>1.- Introducción. Descripción de sistemas usando las señales de entrada y de salida.</a:t>
            </a:r>
            <a:endParaRPr lang="es-MX" sz="3700" dirty="0" smtClean="0"/>
          </a:p>
          <a:p>
            <a:pPr>
              <a:buNone/>
            </a:pPr>
            <a:r>
              <a:rPr lang="es-ES_tradnl" sz="3700" dirty="0" smtClean="0"/>
              <a:t>2.- Clasificación.</a:t>
            </a:r>
            <a:endParaRPr lang="es-MX" sz="3700" dirty="0" smtClean="0"/>
          </a:p>
          <a:p>
            <a:pPr>
              <a:buNone/>
            </a:pPr>
            <a:r>
              <a:rPr lang="es-ES_tradnl" sz="3700" dirty="0" smtClean="0"/>
              <a:t>2.1 Análisis en el tiempo. </a:t>
            </a:r>
            <a:endParaRPr lang="es-MX" sz="3700" dirty="0" smtClean="0"/>
          </a:p>
          <a:p>
            <a:pPr>
              <a:buNone/>
            </a:pPr>
            <a:r>
              <a:rPr lang="es-ES_tradnl" sz="3700" dirty="0" smtClean="0"/>
              <a:t>2.2Análisis en la Frecuencia. 2.3Análisis en el espacio de estados.</a:t>
            </a:r>
            <a:endParaRPr lang="es-MX" sz="3700" dirty="0" smtClean="0"/>
          </a:p>
          <a:p>
            <a:pPr>
              <a:buNone/>
            </a:pPr>
            <a:r>
              <a:rPr lang="es-ES_tradnl" sz="3700" dirty="0" smtClean="0"/>
              <a:t>3.- Respuesta transitoria y respuesta de estado estable.</a:t>
            </a:r>
            <a:endParaRPr lang="es-MX" sz="3700" dirty="0" smtClean="0"/>
          </a:p>
          <a:p>
            <a:pPr>
              <a:buNone/>
            </a:pPr>
            <a:r>
              <a:rPr lang="es-ES_tradnl" sz="3700" dirty="0" smtClean="0"/>
              <a:t>4.- Estabilidad.</a:t>
            </a:r>
            <a:endParaRPr lang="es-MX" sz="3700" dirty="0" smtClean="0"/>
          </a:p>
          <a:p>
            <a:pPr>
              <a:buNone/>
            </a:pPr>
            <a:r>
              <a:rPr lang="es-ES_tradnl" sz="3700" dirty="0" smtClean="0"/>
              <a:t>5.- Estructuras. </a:t>
            </a:r>
            <a:endParaRPr lang="es-MX" sz="3700" dirty="0" smtClean="0"/>
          </a:p>
          <a:p>
            <a:pPr>
              <a:buNone/>
            </a:pPr>
            <a:r>
              <a:rPr lang="es-ES_tradnl" sz="3700" dirty="0" smtClean="0"/>
              <a:t>5.1 Directa. </a:t>
            </a:r>
            <a:endParaRPr lang="es-MX" sz="3700" dirty="0" smtClean="0"/>
          </a:p>
          <a:p>
            <a:pPr>
              <a:buNone/>
            </a:pPr>
            <a:r>
              <a:rPr lang="es-ES_tradnl" sz="3700" dirty="0" smtClean="0"/>
              <a:t>5.2 Cascada. </a:t>
            </a:r>
            <a:endParaRPr lang="es-MX" sz="3700" dirty="0" smtClean="0"/>
          </a:p>
          <a:p>
            <a:pPr>
              <a:buNone/>
            </a:pPr>
            <a:r>
              <a:rPr lang="es-ES_tradnl" sz="3700" dirty="0" smtClean="0"/>
              <a:t>5.3 Cristalina.</a:t>
            </a:r>
            <a:endParaRPr lang="es-MX" sz="3700" dirty="0" smtClean="0"/>
          </a:p>
          <a:p>
            <a:pPr>
              <a:buNone/>
            </a:pPr>
            <a:r>
              <a:rPr lang="es-ES_tradnl" sz="3700" dirty="0" smtClean="0"/>
              <a:t> </a:t>
            </a:r>
            <a:endParaRPr lang="es-MX" sz="3700" dirty="0" smtClean="0"/>
          </a:p>
          <a:p>
            <a:pPr>
              <a:buNone/>
            </a:pPr>
            <a:r>
              <a:rPr lang="es-ES_tradnl" sz="3700" dirty="0" smtClean="0"/>
              <a:t>V. </a:t>
            </a:r>
            <a:r>
              <a:rPr lang="es-ES_tradnl" sz="3700" b="1" dirty="0" smtClean="0"/>
              <a:t>Filtros</a:t>
            </a:r>
            <a:endParaRPr lang="es-MX" sz="3700" dirty="0" smtClean="0"/>
          </a:p>
          <a:p>
            <a:pPr>
              <a:buNone/>
            </a:pPr>
            <a:r>
              <a:rPr lang="es-ES_tradnl" sz="3700" dirty="0" smtClean="0"/>
              <a:t>1.-Introducción.Detección, Estimación y Predicción. </a:t>
            </a:r>
            <a:endParaRPr lang="es-MX" sz="3700" dirty="0" smtClean="0"/>
          </a:p>
          <a:p>
            <a:pPr>
              <a:buNone/>
            </a:pPr>
            <a:r>
              <a:rPr lang="es-ES_tradnl" sz="3700" dirty="0" smtClean="0"/>
              <a:t>2.- </a:t>
            </a:r>
            <a:r>
              <a:rPr lang="es-ES_tradnl" sz="3700" dirty="0" err="1" smtClean="0"/>
              <a:t>Wiener</a:t>
            </a:r>
            <a:r>
              <a:rPr lang="es-ES_tradnl" sz="3700" dirty="0" smtClean="0"/>
              <a:t>.</a:t>
            </a:r>
            <a:endParaRPr lang="es-MX" sz="3700" dirty="0" smtClean="0"/>
          </a:p>
          <a:p>
            <a:pPr>
              <a:buNone/>
            </a:pPr>
            <a:r>
              <a:rPr lang="es-ES_tradnl" sz="3700" dirty="0" smtClean="0"/>
              <a:t>3.- </a:t>
            </a:r>
            <a:r>
              <a:rPr lang="es-ES_tradnl" sz="3700" dirty="0" err="1" smtClean="0"/>
              <a:t>Kalman</a:t>
            </a:r>
            <a:r>
              <a:rPr lang="es-ES_tradnl" sz="3700" dirty="0" smtClean="0"/>
              <a:t>.</a:t>
            </a:r>
            <a:endParaRPr lang="es-MX" sz="3700" dirty="0" smtClean="0"/>
          </a:p>
          <a:p>
            <a:pPr>
              <a:buNone/>
            </a:pPr>
            <a:r>
              <a:rPr lang="es-ES_tradnl" sz="3700" dirty="0" smtClean="0"/>
              <a:t> </a:t>
            </a:r>
            <a:endParaRPr lang="es-MX" sz="3700" dirty="0" smtClean="0"/>
          </a:p>
          <a:p>
            <a:pPr>
              <a:buNone/>
            </a:pPr>
            <a:r>
              <a:rPr lang="es-ES_tradnl" sz="3700" b="1" dirty="0" smtClean="0"/>
              <a:t>VI. Tópicos Especiales.</a:t>
            </a:r>
            <a:endParaRPr lang="es-MX" sz="3700" dirty="0" smtClean="0"/>
          </a:p>
          <a:p>
            <a:pPr>
              <a:buNone/>
            </a:pPr>
            <a:r>
              <a:rPr lang="es-ES_tradnl" sz="3700" dirty="0" smtClean="0"/>
              <a:t>1.- Filtros Adaptivos.</a:t>
            </a:r>
            <a:endParaRPr lang="es-MX" sz="3700" dirty="0" smtClean="0"/>
          </a:p>
          <a:p>
            <a:pPr>
              <a:buNone/>
            </a:pPr>
            <a:r>
              <a:rPr lang="es-ES_tradnl" sz="3700" dirty="0" smtClean="0"/>
              <a:t>2.- Números en la computadora.</a:t>
            </a:r>
            <a:endParaRPr lang="es-MX" sz="3700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Bibliografía.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Oppenheim, A.V. y Schafer, R.W. </a:t>
            </a:r>
            <a:r>
              <a:rPr lang="en-US" u="sng" dirty="0" smtClean="0"/>
              <a:t>Discrete-Time Signal Processing.</a:t>
            </a:r>
            <a:r>
              <a:rPr lang="en-US" dirty="0" smtClean="0"/>
              <a:t> Prentice Hall. 1989</a:t>
            </a:r>
            <a:endParaRPr lang="es-MX" dirty="0" smtClean="0"/>
          </a:p>
          <a:p>
            <a:r>
              <a:rPr lang="en-US" dirty="0" smtClean="0"/>
              <a:t> </a:t>
            </a:r>
            <a:endParaRPr lang="es-MX" dirty="0" smtClean="0"/>
          </a:p>
          <a:p>
            <a:r>
              <a:rPr lang="en-US" dirty="0" err="1" smtClean="0"/>
              <a:t>Proakis</a:t>
            </a:r>
            <a:r>
              <a:rPr lang="en-US" dirty="0" smtClean="0"/>
              <a:t>, J. G. y </a:t>
            </a:r>
            <a:r>
              <a:rPr lang="en-US" dirty="0" err="1" smtClean="0"/>
              <a:t>Manolakis</a:t>
            </a:r>
            <a:r>
              <a:rPr lang="en-US" dirty="0" smtClean="0"/>
              <a:t>, D.G. </a:t>
            </a:r>
            <a:r>
              <a:rPr lang="en-US" u="sng" dirty="0" smtClean="0"/>
              <a:t>Digital Signal Processing_</a:t>
            </a:r>
            <a:r>
              <a:rPr lang="en-US" dirty="0" smtClean="0"/>
              <a:t> Maxwell Macmillan International Editions. </a:t>
            </a:r>
            <a:r>
              <a:rPr lang="es-ES_tradnl" dirty="0" smtClean="0"/>
              <a:t>1992</a:t>
            </a:r>
            <a:endParaRPr lang="es-MX" dirty="0" smtClean="0"/>
          </a:p>
          <a:p>
            <a:r>
              <a:rPr lang="en-US" dirty="0" smtClean="0"/>
              <a:t> </a:t>
            </a:r>
            <a:endParaRPr lang="es-MX" dirty="0" smtClean="0"/>
          </a:p>
          <a:p>
            <a:r>
              <a:rPr lang="en-US" dirty="0" smtClean="0"/>
              <a:t>Stanley, W.D., </a:t>
            </a:r>
            <a:r>
              <a:rPr lang="en-US" i="1" dirty="0" smtClean="0"/>
              <a:t>et. al. </a:t>
            </a:r>
            <a:r>
              <a:rPr lang="en-US" u="sng" dirty="0" smtClean="0"/>
              <a:t>Digital Signal Processing.</a:t>
            </a:r>
            <a:r>
              <a:rPr lang="en-US" dirty="0" smtClean="0"/>
              <a:t> Reston Publishing Co. 1984. TK5102.S.S69</a:t>
            </a:r>
            <a:endParaRPr lang="es-MX" dirty="0" smtClean="0"/>
          </a:p>
          <a:p>
            <a:r>
              <a:rPr lang="en-US" dirty="0" smtClean="0"/>
              <a:t> </a:t>
            </a:r>
            <a:endParaRPr lang="es-MX" dirty="0" smtClean="0"/>
          </a:p>
          <a:p>
            <a:r>
              <a:rPr lang="en-US" dirty="0" err="1" smtClean="0"/>
              <a:t>Widrow</a:t>
            </a:r>
            <a:r>
              <a:rPr lang="en-US" dirty="0" smtClean="0"/>
              <a:t>, B. y </a:t>
            </a:r>
            <a:r>
              <a:rPr lang="en-US" dirty="0" err="1" smtClean="0"/>
              <a:t>Stearns,S.D</a:t>
            </a:r>
            <a:r>
              <a:rPr lang="en-US" dirty="0" smtClean="0"/>
              <a:t>. </a:t>
            </a:r>
            <a:r>
              <a:rPr lang="en-US" u="sng" dirty="0" smtClean="0"/>
              <a:t>Signal Processing</a:t>
            </a:r>
            <a:r>
              <a:rPr lang="en-US" dirty="0" smtClean="0"/>
              <a:t> </a:t>
            </a:r>
            <a:r>
              <a:rPr lang="en-US" u="sng" dirty="0" smtClean="0"/>
              <a:t>Algorithms.</a:t>
            </a:r>
            <a:r>
              <a:rPr lang="en-US" dirty="0" smtClean="0"/>
              <a:t> Prentice Hall. 1988. TK102.S.S699</a:t>
            </a:r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A9ED5-ED75-4848-BFDF-51E7DCA11909}" type="slidenum">
              <a:rPr lang="es-ES_tradnl" altLang="en-US"/>
              <a:pPr/>
              <a:t>6</a:t>
            </a:fld>
            <a:endParaRPr lang="es-ES_tradnl" alt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ES_tradnl" altLang="en-US"/>
              <a:t>Sistemas de Comunicación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endParaRPr lang="es-ES_tradnl" altLang="en-US"/>
          </a:p>
          <a:p>
            <a:pPr>
              <a:buFontTx/>
              <a:buNone/>
            </a:pPr>
            <a:endParaRPr lang="es-ES_tradnl" altLang="en-US"/>
          </a:p>
        </p:txBody>
      </p:sp>
      <p:graphicFrame>
        <p:nvGraphicFramePr>
          <p:cNvPr id="8196" name="Object 4"/>
          <p:cNvGraphicFramePr>
            <a:graphicFrameLocks/>
          </p:cNvGraphicFramePr>
          <p:nvPr/>
        </p:nvGraphicFramePr>
        <p:xfrm>
          <a:off x="2205038" y="4191000"/>
          <a:ext cx="2443162" cy="173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6" name="ClipArt" r:id="rId3" imgW="3657600" imgH="2431800" progId="MS_ClipArt_Gallery.2">
                  <p:embed/>
                </p:oleObj>
              </mc:Choice>
              <mc:Fallback>
                <p:oleObj name="ClipArt" r:id="rId3" imgW="3657600" imgH="243180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5038" y="4191000"/>
                        <a:ext cx="2443162" cy="173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/>
          </p:cNvGraphicFramePr>
          <p:nvPr/>
        </p:nvGraphicFramePr>
        <p:xfrm>
          <a:off x="5638800" y="4183063"/>
          <a:ext cx="1463675" cy="191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7" name="ClipArt" r:id="rId5" imgW="2804760" imgH="3662280" progId="MS_ClipArt_Gallery.2">
                  <p:embed/>
                </p:oleObj>
              </mc:Choice>
              <mc:Fallback>
                <p:oleObj name="ClipArt" r:id="rId5" imgW="2804760" imgH="366228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183063"/>
                        <a:ext cx="1463675" cy="191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982663" y="3062288"/>
            <a:ext cx="23288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 sz="3200" b="1"/>
              <a:t>Transmisior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3775075" y="3717925"/>
            <a:ext cx="94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ES_tradnl" altLang="en-US" b="1" i="1"/>
              <a:t>Canal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622925" y="3108325"/>
            <a:ext cx="136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 b="1"/>
              <a:t>Receptor</a:t>
            </a:r>
          </a:p>
        </p:txBody>
      </p:sp>
    </p:spTree>
    <p:extLst>
      <p:ext uri="{BB962C8B-B14F-4D97-AF65-F5344CB8AC3E}">
        <p14:creationId xmlns:p14="http://schemas.microsoft.com/office/powerpoint/2010/main" val="95438922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8CB3-72A9-48AB-B39E-5AF55CCBE591}" type="slidenum">
              <a:rPr lang="es-ES_tradnl" altLang="en-US"/>
              <a:pPr/>
              <a:t>7</a:t>
            </a:fld>
            <a:endParaRPr lang="es-ES_tradnl" alt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ES_tradnl" altLang="en-US"/>
              <a:t>Sistemas de Comunicación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endParaRPr lang="es-ES_tradnl" altLang="en-US"/>
          </a:p>
          <a:p>
            <a:pPr>
              <a:buFontTx/>
              <a:buNone/>
            </a:pPr>
            <a:endParaRPr lang="es-ES_tradnl" altLang="en-US"/>
          </a:p>
        </p:txBody>
      </p:sp>
      <p:graphicFrame>
        <p:nvGraphicFramePr>
          <p:cNvPr id="9220" name="Object 4"/>
          <p:cNvGraphicFramePr>
            <a:graphicFrameLocks/>
          </p:cNvGraphicFramePr>
          <p:nvPr/>
        </p:nvGraphicFramePr>
        <p:xfrm>
          <a:off x="1824038" y="2667000"/>
          <a:ext cx="2443162" cy="173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0" name="ClipArt" r:id="rId3" imgW="3657600" imgH="2431800" progId="MS_ClipArt_Gallery.2">
                  <p:embed/>
                </p:oleObj>
              </mc:Choice>
              <mc:Fallback>
                <p:oleObj name="ClipArt" r:id="rId3" imgW="3657600" imgH="243180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4038" y="2667000"/>
                        <a:ext cx="2443162" cy="173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/>
          </p:cNvGraphicFramePr>
          <p:nvPr/>
        </p:nvGraphicFramePr>
        <p:xfrm>
          <a:off x="5181600" y="2506663"/>
          <a:ext cx="1463675" cy="191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" name="ClipArt" r:id="rId5" imgW="2804760" imgH="3662280" progId="MS_ClipArt_Gallery.2">
                  <p:embed/>
                </p:oleObj>
              </mc:Choice>
              <mc:Fallback>
                <p:oleObj name="ClipArt" r:id="rId5" imgW="2804760" imgH="366228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506663"/>
                        <a:ext cx="1463675" cy="191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525463" y="1538288"/>
            <a:ext cx="2463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 sz="3200" b="1"/>
              <a:t>Transmisior-</a:t>
            </a:r>
          </a:p>
          <a:p>
            <a:r>
              <a:rPr lang="es-ES_tradnl" altLang="en-US" sz="3200" b="1"/>
              <a:t>receptor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3546475" y="2346325"/>
            <a:ext cx="94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ES_tradnl" altLang="en-US" b="1" i="1"/>
              <a:t>Canal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241925" y="1660525"/>
            <a:ext cx="2892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 b="1"/>
              <a:t>Receptor-transmisor</a:t>
            </a:r>
          </a:p>
        </p:txBody>
      </p:sp>
      <p:graphicFrame>
        <p:nvGraphicFramePr>
          <p:cNvPr id="9225" name="Object 9"/>
          <p:cNvGraphicFramePr>
            <a:graphicFrameLocks/>
          </p:cNvGraphicFramePr>
          <p:nvPr/>
        </p:nvGraphicFramePr>
        <p:xfrm>
          <a:off x="5481638" y="4724400"/>
          <a:ext cx="2443162" cy="173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2" name="ClipArt" r:id="rId7" imgW="3657600" imgH="2431800" progId="MS_ClipArt_Gallery.2">
                  <p:embed/>
                </p:oleObj>
              </mc:Choice>
              <mc:Fallback>
                <p:oleObj name="ClipArt" r:id="rId7" imgW="3657600" imgH="243180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1638" y="4724400"/>
                        <a:ext cx="2443162" cy="173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6" name="Object 10"/>
          <p:cNvGraphicFramePr>
            <a:graphicFrameLocks/>
          </p:cNvGraphicFramePr>
          <p:nvPr/>
        </p:nvGraphicFramePr>
        <p:xfrm>
          <a:off x="838200" y="4640263"/>
          <a:ext cx="1463675" cy="191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3" name="ClipArt" r:id="rId8" imgW="2804760" imgH="3662280" progId="MS_ClipArt_Gallery.2">
                  <p:embed/>
                </p:oleObj>
              </mc:Choice>
              <mc:Fallback>
                <p:oleObj name="ClipArt" r:id="rId8" imgW="2804760" imgH="366228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640263"/>
                        <a:ext cx="1463675" cy="191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61147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106CE-A3C1-4157-8E80-EAE247F4664B}" type="slidenum">
              <a:rPr lang="es-ES_tradnl" altLang="en-US"/>
              <a:pPr/>
              <a:t>8</a:t>
            </a:fld>
            <a:endParaRPr lang="es-ES_tradnl" alt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ES_tradnl" altLang="en-US"/>
              <a:t>Sistemas de Comunicación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endParaRPr lang="es-ES_tradnl" altLang="en-US"/>
          </a:p>
          <a:p>
            <a:pPr>
              <a:buFontTx/>
              <a:buNone/>
            </a:pPr>
            <a:endParaRPr lang="es-ES_tradnl" altLang="en-US"/>
          </a:p>
        </p:txBody>
      </p:sp>
      <p:graphicFrame>
        <p:nvGraphicFramePr>
          <p:cNvPr id="10244" name="Object 4"/>
          <p:cNvGraphicFramePr>
            <a:graphicFrameLocks/>
          </p:cNvGraphicFramePr>
          <p:nvPr/>
        </p:nvGraphicFramePr>
        <p:xfrm>
          <a:off x="1143000" y="1752600"/>
          <a:ext cx="1600200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4" name="ClipArt" r:id="rId3" imgW="3657600" imgH="2431800" progId="MS_ClipArt_Gallery.2">
                  <p:embed/>
                </p:oleObj>
              </mc:Choice>
              <mc:Fallback>
                <p:oleObj name="ClipArt" r:id="rId3" imgW="3657600" imgH="243180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752600"/>
                        <a:ext cx="1600200" cy="120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/>
          <p:cNvGraphicFramePr>
            <a:graphicFrameLocks/>
          </p:cNvGraphicFramePr>
          <p:nvPr/>
        </p:nvGraphicFramePr>
        <p:xfrm>
          <a:off x="1219200" y="3040063"/>
          <a:ext cx="1006475" cy="131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5" name="ClipArt" r:id="rId5" imgW="2804760" imgH="3662280" progId="MS_ClipArt_Gallery.2">
                  <p:embed/>
                </p:oleObj>
              </mc:Choice>
              <mc:Fallback>
                <p:oleObj name="ClipArt" r:id="rId5" imgW="2804760" imgH="366228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040063"/>
                        <a:ext cx="1006475" cy="1316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6"/>
          <p:cNvGraphicFramePr>
            <a:graphicFrameLocks/>
          </p:cNvGraphicFramePr>
          <p:nvPr/>
        </p:nvGraphicFramePr>
        <p:xfrm>
          <a:off x="2438400" y="3962400"/>
          <a:ext cx="1600200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6" name="ClipArt" r:id="rId7" imgW="3657600" imgH="2431800" progId="MS_ClipArt_Gallery.2">
                  <p:embed/>
                </p:oleObj>
              </mc:Choice>
              <mc:Fallback>
                <p:oleObj name="ClipArt" r:id="rId7" imgW="3657600" imgH="243180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962400"/>
                        <a:ext cx="1600200" cy="120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7"/>
          <p:cNvGraphicFramePr>
            <a:graphicFrameLocks/>
          </p:cNvGraphicFramePr>
          <p:nvPr/>
        </p:nvGraphicFramePr>
        <p:xfrm>
          <a:off x="2514600" y="5249863"/>
          <a:ext cx="1006475" cy="131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7" name="ClipArt" r:id="rId8" imgW="2804760" imgH="3662280" progId="MS_ClipArt_Gallery.2">
                  <p:embed/>
                </p:oleObj>
              </mc:Choice>
              <mc:Fallback>
                <p:oleObj name="ClipArt" r:id="rId8" imgW="2804760" imgH="366228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249863"/>
                        <a:ext cx="1006475" cy="1316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8"/>
          <p:cNvGraphicFramePr>
            <a:graphicFrameLocks/>
          </p:cNvGraphicFramePr>
          <p:nvPr/>
        </p:nvGraphicFramePr>
        <p:xfrm>
          <a:off x="5105400" y="3962400"/>
          <a:ext cx="1600200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name="ClipArt" r:id="rId9" imgW="3657600" imgH="2431800" progId="MS_ClipArt_Gallery.2">
                  <p:embed/>
                </p:oleObj>
              </mc:Choice>
              <mc:Fallback>
                <p:oleObj name="ClipArt" r:id="rId9" imgW="3657600" imgH="243180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962400"/>
                        <a:ext cx="1600200" cy="120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9"/>
          <p:cNvGraphicFramePr>
            <a:graphicFrameLocks/>
          </p:cNvGraphicFramePr>
          <p:nvPr/>
        </p:nvGraphicFramePr>
        <p:xfrm>
          <a:off x="5181600" y="5249863"/>
          <a:ext cx="1006475" cy="131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9" name="ClipArt" r:id="rId10" imgW="2804760" imgH="3662280" progId="MS_ClipArt_Gallery.2">
                  <p:embed/>
                </p:oleObj>
              </mc:Choice>
              <mc:Fallback>
                <p:oleObj name="ClipArt" r:id="rId10" imgW="2804760" imgH="366228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5249863"/>
                        <a:ext cx="1006475" cy="1316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" name="Object 10"/>
          <p:cNvGraphicFramePr>
            <a:graphicFrameLocks/>
          </p:cNvGraphicFramePr>
          <p:nvPr/>
        </p:nvGraphicFramePr>
        <p:xfrm>
          <a:off x="5867400" y="1447800"/>
          <a:ext cx="1600200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0" name="ClipArt" r:id="rId11" imgW="3657600" imgH="2431800" progId="MS_ClipArt_Gallery.2">
                  <p:embed/>
                </p:oleObj>
              </mc:Choice>
              <mc:Fallback>
                <p:oleObj name="ClipArt" r:id="rId11" imgW="3657600" imgH="243180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447800"/>
                        <a:ext cx="1600200" cy="120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1" name="Object 11"/>
          <p:cNvGraphicFramePr>
            <a:graphicFrameLocks/>
          </p:cNvGraphicFramePr>
          <p:nvPr/>
        </p:nvGraphicFramePr>
        <p:xfrm>
          <a:off x="5943600" y="2735263"/>
          <a:ext cx="1006475" cy="131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1" name="ClipArt" r:id="rId12" imgW="2804760" imgH="3662280" progId="MS_ClipArt_Gallery.2">
                  <p:embed/>
                </p:oleObj>
              </mc:Choice>
              <mc:Fallback>
                <p:oleObj name="ClipArt" r:id="rId12" imgW="2804760" imgH="366228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735263"/>
                        <a:ext cx="1006475" cy="1316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793035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AF0E3-9B21-4595-99E5-09613C9E6975}" type="slidenum">
              <a:rPr lang="es-ES_tradnl" altLang="en-US"/>
              <a:pPr/>
              <a:t>9</a:t>
            </a:fld>
            <a:endParaRPr lang="es-ES_tradnl" alt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ES_tradnl" altLang="en-US"/>
              <a:t>Sistemas de Comunicación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539750" y="2673350"/>
            <a:ext cx="2578100" cy="181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ES_tradnl" altLang="en-US"/>
              <a:t>Transmisor-receptor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949950" y="2673350"/>
            <a:ext cx="2578100" cy="16637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ES_tradnl" altLang="en-US"/>
              <a:t>T/R</a:t>
            </a: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3276600" y="358140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946525" y="2879725"/>
            <a:ext cx="89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/>
              <a:t>Canal</a:t>
            </a:r>
          </a:p>
        </p:txBody>
      </p:sp>
    </p:spTree>
    <p:extLst>
      <p:ext uri="{BB962C8B-B14F-4D97-AF65-F5344CB8AC3E}">
        <p14:creationId xmlns:p14="http://schemas.microsoft.com/office/powerpoint/2010/main" val="2066418335"/>
      </p:ext>
    </p:extLst>
  </p:cSld>
  <p:clrMapOvr>
    <a:masterClrMapping/>
  </p:clrMapOvr>
  <p:transition>
    <p:random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</TotalTime>
  <Words>1137</Words>
  <Application>Microsoft Office PowerPoint</Application>
  <PresentationFormat>On-screen Show (4:3)</PresentationFormat>
  <Paragraphs>379</Paragraphs>
  <Slides>32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32</vt:i4>
      </vt:variant>
    </vt:vector>
  </HeadingPairs>
  <TitlesOfParts>
    <vt:vector size="43" baseType="lpstr">
      <vt:lpstr>Arial</vt:lpstr>
      <vt:lpstr>Calibri</vt:lpstr>
      <vt:lpstr>Gill Sans MT</vt:lpstr>
      <vt:lpstr>Symbol</vt:lpstr>
      <vt:lpstr>Times New Roman</vt:lpstr>
      <vt:lpstr>Verdana</vt:lpstr>
      <vt:lpstr>Wingdings 2</vt:lpstr>
      <vt:lpstr>Solsticio</vt:lpstr>
      <vt:lpstr>Ecuación</vt:lpstr>
      <vt:lpstr>ClipArt</vt:lpstr>
      <vt:lpstr>Chart</vt:lpstr>
      <vt:lpstr>Sistemas y Señales</vt:lpstr>
      <vt:lpstr>Objetivo General</vt:lpstr>
      <vt:lpstr>PowerPoint Presentation</vt:lpstr>
      <vt:lpstr>PowerPoint Presentation</vt:lpstr>
      <vt:lpstr>Bibliografía.</vt:lpstr>
      <vt:lpstr>Sistemas de Comunicación</vt:lpstr>
      <vt:lpstr>Sistemas de Comunicación</vt:lpstr>
      <vt:lpstr>Sistemas de Comunicación</vt:lpstr>
      <vt:lpstr>Sistemas de Comunicación</vt:lpstr>
      <vt:lpstr>Sistemas de Comunicación</vt:lpstr>
      <vt:lpstr>Sistemas de Comunicación</vt:lpstr>
      <vt:lpstr>Sistemas de Comunicación</vt:lpstr>
      <vt:lpstr>Sistemas de Comunicación</vt:lpstr>
      <vt:lpstr>Tecnología de la Información</vt:lpstr>
      <vt:lpstr>Tecnología de la Información</vt:lpstr>
      <vt:lpstr>Tecnología de la Información</vt:lpstr>
      <vt:lpstr>Tecnología de la Información</vt:lpstr>
      <vt:lpstr>Tecnología de la Información</vt:lpstr>
      <vt:lpstr>Tecnología de la Información</vt:lpstr>
      <vt:lpstr>Tecnología de la Información</vt:lpstr>
      <vt:lpstr>Tecnología de la Información</vt:lpstr>
      <vt:lpstr>Tecnología de la Información</vt:lpstr>
      <vt:lpstr>Tecnología de la Información</vt:lpstr>
      <vt:lpstr>Tecnología de la Información</vt:lpstr>
      <vt:lpstr>Tecnología de la Información</vt:lpstr>
      <vt:lpstr>I. Clasificación 1.1 Introducción</vt:lpstr>
      <vt:lpstr>PowerPoint Presentation</vt:lpstr>
      <vt:lpstr>Identificación de Señales</vt:lpstr>
      <vt:lpstr>Clasificación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Procesamiento Digital de Señales</dc:title>
  <dc:creator>Usuario</dc:creator>
  <cp:lastModifiedBy>Rogerio Enriquez-Caldera</cp:lastModifiedBy>
  <cp:revision>4</cp:revision>
  <dcterms:created xsi:type="dcterms:W3CDTF">2012-09-03T04:16:59Z</dcterms:created>
  <dcterms:modified xsi:type="dcterms:W3CDTF">2016-01-19T14:55:08Z</dcterms:modified>
</cp:coreProperties>
</file>