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59" r:id="rId8"/>
    <p:sldId id="262" r:id="rId9"/>
    <p:sldId id="265" r:id="rId10"/>
    <p:sldId id="267" r:id="rId11"/>
    <p:sldId id="266" r:id="rId12"/>
    <p:sldId id="269" r:id="rId13"/>
    <p:sldId id="268" r:id="rId14"/>
    <p:sldId id="271" r:id="rId15"/>
    <p:sldId id="273" r:id="rId16"/>
    <p:sldId id="274" r:id="rId17"/>
    <p:sldId id="275" r:id="rId18"/>
    <p:sldId id="270" r:id="rId19"/>
    <p:sldId id="276" r:id="rId20"/>
    <p:sldId id="277" r:id="rId21"/>
    <p:sldId id="272" r:id="rId22"/>
    <p:sldId id="278" r:id="rId23"/>
    <p:sldId id="264" r:id="rId2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3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1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1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7C300-31C8-4F57-BC67-06C97933EE26}" type="datetimeFigureOut">
              <a:rPr lang="es-MX" smtClean="0"/>
              <a:pPr/>
              <a:t>13/02/2014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09C35-E6D8-46D3-82A3-C193898AE43A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7C300-31C8-4F57-BC67-06C97933EE26}" type="datetimeFigureOut">
              <a:rPr lang="es-MX" smtClean="0"/>
              <a:pPr/>
              <a:t>13/02/2014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09C35-E6D8-46D3-82A3-C193898AE43A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7C300-31C8-4F57-BC67-06C97933EE26}" type="datetimeFigureOut">
              <a:rPr lang="es-MX" smtClean="0"/>
              <a:pPr/>
              <a:t>13/02/2014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09C35-E6D8-46D3-82A3-C193898AE43A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7C300-31C8-4F57-BC67-06C97933EE26}" type="datetimeFigureOut">
              <a:rPr lang="es-MX" smtClean="0"/>
              <a:pPr/>
              <a:t>13/02/2014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09C35-E6D8-46D3-82A3-C193898AE43A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7C300-31C8-4F57-BC67-06C97933EE26}" type="datetimeFigureOut">
              <a:rPr lang="es-MX" smtClean="0"/>
              <a:pPr/>
              <a:t>13/02/2014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09C35-E6D8-46D3-82A3-C193898AE43A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7C300-31C8-4F57-BC67-06C97933EE26}" type="datetimeFigureOut">
              <a:rPr lang="es-MX" smtClean="0"/>
              <a:pPr/>
              <a:t>13/02/2014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09C35-E6D8-46D3-82A3-C193898AE43A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7C300-31C8-4F57-BC67-06C97933EE26}" type="datetimeFigureOut">
              <a:rPr lang="es-MX" smtClean="0"/>
              <a:pPr/>
              <a:t>13/02/2014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09C35-E6D8-46D3-82A3-C193898AE43A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7C300-31C8-4F57-BC67-06C97933EE26}" type="datetimeFigureOut">
              <a:rPr lang="es-MX" smtClean="0"/>
              <a:pPr/>
              <a:t>13/02/2014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09C35-E6D8-46D3-82A3-C193898AE43A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7C300-31C8-4F57-BC67-06C97933EE26}" type="datetimeFigureOut">
              <a:rPr lang="es-MX" smtClean="0"/>
              <a:pPr/>
              <a:t>13/02/2014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09C35-E6D8-46D3-82A3-C193898AE43A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7C300-31C8-4F57-BC67-06C97933EE26}" type="datetimeFigureOut">
              <a:rPr lang="es-MX" smtClean="0"/>
              <a:pPr/>
              <a:t>13/02/2014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09C35-E6D8-46D3-82A3-C193898AE43A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7C300-31C8-4F57-BC67-06C97933EE26}" type="datetimeFigureOut">
              <a:rPr lang="es-MX" smtClean="0"/>
              <a:pPr/>
              <a:t>13/02/2014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09C35-E6D8-46D3-82A3-C193898AE43A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7C300-31C8-4F57-BC67-06C97933EE26}" type="datetimeFigureOut">
              <a:rPr lang="es-MX" smtClean="0"/>
              <a:pPr/>
              <a:t>13/02/2014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09C35-E6D8-46D3-82A3-C193898AE43A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2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Determinantes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Dr. Rogerio </a:t>
            </a:r>
            <a:endParaRPr lang="es-MX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Propiedades de los determinantes</a:t>
            </a:r>
            <a:endParaRPr lang="es-MX" dirty="0"/>
          </a:p>
        </p:txBody>
      </p:sp>
      <p:graphicFrame>
        <p:nvGraphicFramePr>
          <p:cNvPr id="9219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0601418"/>
              </p:ext>
            </p:extLst>
          </p:nvPr>
        </p:nvGraphicFramePr>
        <p:xfrm flipV="1">
          <a:off x="971599" y="1700808"/>
          <a:ext cx="7917411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3" imgW="4736880" imgH="431640" progId="Equation.DSMT4">
                  <p:embed/>
                </p:oleObj>
              </mc:Choice>
              <mc:Fallback>
                <p:oleObj name="Equation" r:id="rId3" imgW="473688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V="1">
                        <a:off x="971599" y="1700808"/>
                        <a:ext cx="7917411" cy="720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Propiedades de los determinantes</a:t>
            </a:r>
            <a:endParaRPr lang="es-MX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943600" y="30226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0226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331640" y="1916832"/>
          <a:ext cx="6521899" cy="2015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5" imgW="5346360" imgH="1650960" progId="Equation.DSMT4">
                  <p:embed/>
                </p:oleObj>
              </mc:Choice>
              <mc:Fallback>
                <p:oleObj name="Equation" r:id="rId5" imgW="5346360" imgH="16509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916832"/>
                        <a:ext cx="6521899" cy="20150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Propiedades de los determinantes</a:t>
            </a:r>
            <a:endParaRPr lang="es-MX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943600" y="30226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0226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331640" y="1916832"/>
          <a:ext cx="6521899" cy="2015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5" imgW="5346360" imgH="1650960" progId="Equation.DSMT4">
                  <p:embed/>
                </p:oleObj>
              </mc:Choice>
              <mc:Fallback>
                <p:oleObj name="Equation" r:id="rId5" imgW="5346360" imgH="16509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916832"/>
                        <a:ext cx="6521899" cy="20150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Propiedades de los determinantes</a:t>
            </a:r>
            <a:endParaRPr lang="es-MX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943600" y="30226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0226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187623" y="1628800"/>
          <a:ext cx="7178017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quation" r:id="rId5" imgW="5486400" imgH="1155600" progId="Equation.DSMT4">
                  <p:embed/>
                </p:oleObj>
              </mc:Choice>
              <mc:Fallback>
                <p:oleObj name="Equation" r:id="rId5" imgW="5486400" imgH="1155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3" y="1628800"/>
                        <a:ext cx="7178017" cy="15121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Propiedades de los determinantes</a:t>
            </a:r>
            <a:endParaRPr lang="es-MX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943600" y="30226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0226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979712" y="1700808"/>
          <a:ext cx="5738638" cy="4032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5" imgW="4012920" imgH="2819160" progId="Equation.DSMT4">
                  <p:embed/>
                </p:oleObj>
              </mc:Choice>
              <mc:Fallback>
                <p:oleObj name="Equation" r:id="rId5" imgW="4012920" imgH="28191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1700808"/>
                        <a:ext cx="5738638" cy="40324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Propiedades de los determinantes</a:t>
            </a:r>
            <a:endParaRPr lang="es-MX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943600" y="30226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0226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987824" y="1298703"/>
          <a:ext cx="3635641" cy="4722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Equation" r:id="rId5" imgW="2679480" imgH="3479760" progId="Equation.DSMT4">
                  <p:embed/>
                </p:oleObj>
              </mc:Choice>
              <mc:Fallback>
                <p:oleObj name="Equation" r:id="rId5" imgW="2679480" imgH="34797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1298703"/>
                        <a:ext cx="3635641" cy="47225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Propiedades de los determinantes</a:t>
            </a:r>
            <a:endParaRPr lang="es-MX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943600" y="30226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0226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475656" y="1628800"/>
          <a:ext cx="6834492" cy="2088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Equation" r:id="rId5" imgW="5486400" imgH="1676160" progId="Equation.DSMT4">
                  <p:embed/>
                </p:oleObj>
              </mc:Choice>
              <mc:Fallback>
                <p:oleObj name="Equation" r:id="rId5" imgW="5486400" imgH="16761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628800"/>
                        <a:ext cx="6834492" cy="20882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Propiedades de los determinantes</a:t>
            </a:r>
            <a:endParaRPr lang="es-MX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943600" y="30226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0226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691680" y="1412776"/>
          <a:ext cx="5932300" cy="4968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Equation" r:id="rId5" imgW="4368600" imgH="3657600" progId="Equation.DSMT4">
                  <p:embed/>
                </p:oleObj>
              </mc:Choice>
              <mc:Fallback>
                <p:oleObj name="Equation" r:id="rId5" imgW="4368600" imgH="3657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412776"/>
                        <a:ext cx="5932300" cy="49685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Generalice las reglas a cualquier determinante</a:t>
            </a:r>
            <a:endParaRPr lang="es-MX" dirty="0"/>
          </a:p>
        </p:txBody>
      </p:sp>
      <p:graphicFrame>
        <p:nvGraphicFramePr>
          <p:cNvPr id="1945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475656" y="1700808"/>
          <a:ext cx="6619826" cy="4320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Equation" r:id="rId3" imgW="5486400" imgH="3581280" progId="Equation.DSMT4">
                  <p:embed/>
                </p:oleObj>
              </mc:Choice>
              <mc:Fallback>
                <p:oleObj name="Equation" r:id="rId3" imgW="5486400" imgH="35812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700808"/>
                        <a:ext cx="6619826" cy="43204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Ejemplos con matrices con “unos”</a:t>
            </a:r>
            <a:endParaRPr lang="es-MX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943600" y="30226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0226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173288" y="1412875"/>
          <a:ext cx="4968875" cy="496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Equation" r:id="rId5" imgW="4368600" imgH="4368600" progId="Equation.DSMT4">
                  <p:embed/>
                </p:oleObj>
              </mc:Choice>
              <mc:Fallback>
                <p:oleObj name="Equation" r:id="rId5" imgW="4368600" imgH="436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3288" y="1412875"/>
                        <a:ext cx="4968875" cy="4968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es-MX" dirty="0" smtClean="0"/>
              <a:t>Liga con vectores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80920" cy="5760640"/>
          </a:xfrm>
        </p:spPr>
        <p:txBody>
          <a:bodyPr>
            <a:normAutofit fontScale="77500" lnSpcReduction="20000"/>
          </a:bodyPr>
          <a:lstStyle/>
          <a:p>
            <a:r>
              <a:rPr lang="es-MX" dirty="0" smtClean="0"/>
              <a:t>El producto vectorial o cruz nos lleva a una representación de determinantes</a:t>
            </a:r>
          </a:p>
          <a:p>
            <a:endParaRPr lang="es-MX" dirty="0"/>
          </a:p>
          <a:p>
            <a:pPr>
              <a:buNone/>
            </a:pPr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Se generaliza con el triple producto vectorial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Se calcula por menores </a:t>
            </a:r>
          </a:p>
          <a:p>
            <a:endParaRPr lang="es-MX" dirty="0"/>
          </a:p>
          <a:p>
            <a:r>
              <a:rPr lang="es-MX" dirty="0" smtClean="0"/>
              <a:t>Hasta llegar al determinante básico de 2x2</a:t>
            </a:r>
          </a:p>
          <a:p>
            <a:endParaRPr lang="es-MX" dirty="0" smtClean="0"/>
          </a:p>
          <a:p>
            <a:pPr>
              <a:buNone/>
            </a:pPr>
            <a:r>
              <a:rPr lang="es-MX" dirty="0" smtClean="0"/>
              <a:t> </a:t>
            </a:r>
          </a:p>
          <a:p>
            <a:pPr>
              <a:buNone/>
            </a:pPr>
            <a:endParaRPr lang="es-MX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943600" y="30226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0226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491880" y="1484784"/>
          <a:ext cx="2128846" cy="1310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5" imgW="1155600" imgH="711000" progId="Equation.DSMT4">
                  <p:embed/>
                </p:oleObj>
              </mc:Choice>
              <mc:Fallback>
                <p:oleObj name="Equation" r:id="rId5" imgW="1155600" imgH="7110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1484784"/>
                        <a:ext cx="2128846" cy="13100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059832" y="3356992"/>
          <a:ext cx="2760663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7" imgW="1498320" imgH="711000" progId="Equation.DSMT4">
                  <p:embed/>
                </p:oleObj>
              </mc:Choice>
              <mc:Fallback>
                <p:oleObj name="Equation" r:id="rId7" imgW="1498320" imgH="7110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3356992"/>
                        <a:ext cx="2760663" cy="1311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Nomenclatura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Diagonales de una matriz</a:t>
            </a:r>
          </a:p>
          <a:p>
            <a:r>
              <a:rPr lang="es-MX" dirty="0" smtClean="0"/>
              <a:t>Diagonal principal de una matriz</a:t>
            </a:r>
          </a:p>
          <a:p>
            <a:r>
              <a:rPr lang="es-MX" dirty="0" smtClean="0"/>
              <a:t>Matriz Diagonal</a:t>
            </a:r>
          </a:p>
          <a:p>
            <a:r>
              <a:rPr lang="es-MX" dirty="0" smtClean="0"/>
              <a:t>Traza</a:t>
            </a:r>
          </a:p>
          <a:p>
            <a:r>
              <a:rPr lang="es-MX" dirty="0" smtClean="0"/>
              <a:t>Matriz Triangular</a:t>
            </a:r>
          </a:p>
          <a:p>
            <a:pPr lvl="1"/>
            <a:r>
              <a:rPr lang="es-MX" dirty="0" smtClean="0"/>
              <a:t>Superior</a:t>
            </a:r>
          </a:p>
          <a:p>
            <a:pPr lvl="1"/>
            <a:r>
              <a:rPr lang="es-MX" dirty="0" smtClean="0"/>
              <a:t>Inferior</a:t>
            </a:r>
            <a:endParaRPr lang="es-MX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Propiedades de los determinantes</a:t>
            </a:r>
            <a:endParaRPr lang="es-MX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943600" y="30226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0226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691680" y="1412776"/>
          <a:ext cx="5932300" cy="4968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Equation" r:id="rId5" imgW="4368600" imgH="3657600" progId="Equation.DSMT4">
                  <p:embed/>
                </p:oleObj>
              </mc:Choice>
              <mc:Fallback>
                <p:oleObj name="Equation" r:id="rId5" imgW="4368600" imgH="3657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412776"/>
                        <a:ext cx="5932300" cy="49685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Propiedades de los determinantes</a:t>
            </a:r>
            <a:endParaRPr lang="es-MX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943600" y="30226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0226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691680" y="1412776"/>
          <a:ext cx="5932300" cy="4968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5" imgW="4368600" imgH="3657600" progId="Equation.DSMT4">
                  <p:embed/>
                </p:oleObj>
              </mc:Choice>
              <mc:Fallback>
                <p:oleObj name="Equation" r:id="rId5" imgW="4368600" imgH="3657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412776"/>
                        <a:ext cx="5932300" cy="49685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Dimensión del Espacio Vectorial </a:t>
            </a:r>
            <a:endParaRPr lang="es-MX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266073"/>
              </p:ext>
            </p:extLst>
          </p:nvPr>
        </p:nvGraphicFramePr>
        <p:xfrm>
          <a:off x="1401763" y="2547938"/>
          <a:ext cx="7145337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3" imgW="4228920" imgH="482400" progId="Equation.DSMT4">
                  <p:embed/>
                </p:oleObj>
              </mc:Choice>
              <mc:Fallback>
                <p:oleObj name="Equation" r:id="rId3" imgW="4228920" imgH="482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1763" y="2547938"/>
                        <a:ext cx="7145337" cy="815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Vectores y Matrices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 smtClean="0"/>
              <a:t>Vemos que el uso de los determinantes facilita las operaciones con vectores y nos lleva a pensar si pudiéramos usar entidades parecidas en otras operaciones</a:t>
            </a:r>
          </a:p>
          <a:p>
            <a:r>
              <a:rPr lang="es-MX" sz="2400" dirty="0" smtClean="0"/>
              <a:t>Ejemplo </a:t>
            </a:r>
            <a:endParaRPr lang="es-MX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343650" y="30321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3650" y="3032125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19125" y="3284538"/>
          <a:ext cx="8345488" cy="338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5" imgW="6387840" imgH="2590560" progId="Equation.DSMT4">
                  <p:embed/>
                </p:oleObj>
              </mc:Choice>
              <mc:Fallback>
                <p:oleObj name="Equation" r:id="rId5" imgW="6387840" imgH="25905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" y="3284538"/>
                        <a:ext cx="8345488" cy="338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Matriz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 un arreglo numérico formado por renglones y columnas (siempre refiérase en ese </a:t>
            </a:r>
            <a:r>
              <a:rPr lang="es-MX" dirty="0" err="1" smtClean="0"/>
              <a:t>órden</a:t>
            </a:r>
            <a:r>
              <a:rPr lang="es-MX" dirty="0"/>
              <a:t>)</a:t>
            </a:r>
            <a:r>
              <a:rPr lang="es-MX" dirty="0" smtClean="0"/>
              <a:t> </a:t>
            </a:r>
            <a:endParaRPr lang="es-MX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431309"/>
              </p:ext>
            </p:extLst>
          </p:nvPr>
        </p:nvGraphicFramePr>
        <p:xfrm>
          <a:off x="2627785" y="2906080"/>
          <a:ext cx="4895628" cy="3691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3" imgW="3974760" imgH="2997000" progId="Equation.DSMT4">
                  <p:embed/>
                </p:oleObj>
              </mc:Choice>
              <mc:Fallback>
                <p:oleObj name="Equation" r:id="rId3" imgW="3974760" imgH="29970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5" y="2906080"/>
                        <a:ext cx="4895628" cy="36912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Matrices y Vectores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sz="2400" dirty="0" smtClean="0"/>
              <a:t> </a:t>
            </a:r>
            <a:endParaRPr lang="es-MX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343650" y="30321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3650" y="3032125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368723"/>
              </p:ext>
            </p:extLst>
          </p:nvPr>
        </p:nvGraphicFramePr>
        <p:xfrm>
          <a:off x="942975" y="1846263"/>
          <a:ext cx="7854950" cy="431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5" imgW="4800600" imgH="2641320" progId="Equation.DSMT4">
                  <p:embed/>
                </p:oleObj>
              </mc:Choice>
              <mc:Fallback>
                <p:oleObj name="Equation" r:id="rId5" imgW="4800600" imgH="26413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975" y="1846263"/>
                        <a:ext cx="7854950" cy="4319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Matrices y Determinantes</a:t>
            </a:r>
            <a:endParaRPr lang="es-MX" dirty="0"/>
          </a:p>
        </p:txBody>
      </p:sp>
      <p:graphicFrame>
        <p:nvGraphicFramePr>
          <p:cNvPr id="512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7702775"/>
              </p:ext>
            </p:extLst>
          </p:nvPr>
        </p:nvGraphicFramePr>
        <p:xfrm>
          <a:off x="1552575" y="1938338"/>
          <a:ext cx="6091238" cy="417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3" imgW="4368600" imgH="2997000" progId="Equation.DSMT4">
                  <p:embed/>
                </p:oleObj>
              </mc:Choice>
              <mc:Fallback>
                <p:oleObj name="Equation" r:id="rId3" imgW="4368600" imgH="29970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2575" y="1938338"/>
                        <a:ext cx="6091238" cy="417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Matrices y Determinantes</a:t>
            </a:r>
            <a:endParaRPr lang="es-MX" dirty="0"/>
          </a:p>
        </p:txBody>
      </p:sp>
      <p:graphicFrame>
        <p:nvGraphicFramePr>
          <p:cNvPr id="512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979712" y="1772816"/>
          <a:ext cx="5257800" cy="446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3" imgW="4368600" imgH="3708360" progId="Equation.DSMT4">
                  <p:embed/>
                </p:oleObj>
              </mc:Choice>
              <mc:Fallback>
                <p:oleObj name="Equation" r:id="rId3" imgW="4368600" imgH="37083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1772816"/>
                        <a:ext cx="5257800" cy="4462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Ortogonalidad</a:t>
            </a:r>
            <a:r>
              <a:rPr lang="es-MX" dirty="0" smtClean="0"/>
              <a:t> e independencia</a:t>
            </a:r>
            <a:endParaRPr lang="es-MX" dirty="0"/>
          </a:p>
        </p:txBody>
      </p:sp>
      <p:graphicFrame>
        <p:nvGraphicFramePr>
          <p:cNvPr id="614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411760" y="1700808"/>
          <a:ext cx="4509102" cy="439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3" imgW="3416040" imgH="3327120" progId="Equation.DSMT4">
                  <p:embed/>
                </p:oleObj>
              </mc:Choice>
              <mc:Fallback>
                <p:oleObj name="Equation" r:id="rId3" imgW="3416040" imgH="33271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1700808"/>
                        <a:ext cx="4509102" cy="439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Propiedades de los determinantes</a:t>
            </a:r>
            <a:endParaRPr lang="es-MX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943600" y="30226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0226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699792" y="1628800"/>
          <a:ext cx="3648120" cy="4776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5" imgW="2869920" imgH="3759120" progId="Equation.DSMT4">
                  <p:embed/>
                </p:oleObj>
              </mc:Choice>
              <mc:Fallback>
                <p:oleObj name="Equation" r:id="rId5" imgW="2869920" imgH="37591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1628800"/>
                        <a:ext cx="3648120" cy="47764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175</Words>
  <Application>Microsoft Office PowerPoint</Application>
  <PresentationFormat>On-screen Show (4:3)</PresentationFormat>
  <Paragraphs>49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Office Theme</vt:lpstr>
      <vt:lpstr>Equation</vt:lpstr>
      <vt:lpstr>MathType 6.0 Equation</vt:lpstr>
      <vt:lpstr>Determinantes</vt:lpstr>
      <vt:lpstr>Liga con vectores</vt:lpstr>
      <vt:lpstr>Vectores y Matrices</vt:lpstr>
      <vt:lpstr>Matriz</vt:lpstr>
      <vt:lpstr>Matrices y Vectores</vt:lpstr>
      <vt:lpstr>Matrices y Determinantes</vt:lpstr>
      <vt:lpstr>Matrices y Determinantes</vt:lpstr>
      <vt:lpstr>Ortogonalidad e independencia</vt:lpstr>
      <vt:lpstr>Propiedades de los determinantes</vt:lpstr>
      <vt:lpstr>Propiedades de los determinantes</vt:lpstr>
      <vt:lpstr>Propiedades de los determinantes</vt:lpstr>
      <vt:lpstr>Propiedades de los determinantes</vt:lpstr>
      <vt:lpstr>Propiedades de los determinantes</vt:lpstr>
      <vt:lpstr>Propiedades de los determinantes</vt:lpstr>
      <vt:lpstr>Propiedades de los determinantes</vt:lpstr>
      <vt:lpstr>Propiedades de los determinantes</vt:lpstr>
      <vt:lpstr>Propiedades de los determinantes</vt:lpstr>
      <vt:lpstr>Generalice las reglas a cualquier determinante</vt:lpstr>
      <vt:lpstr>Ejemplos con matrices con “unos”</vt:lpstr>
      <vt:lpstr>Nomenclatura</vt:lpstr>
      <vt:lpstr>Propiedades de los determinantes</vt:lpstr>
      <vt:lpstr>Propiedades de los determinantes</vt:lpstr>
      <vt:lpstr>Dimensión del Espacio Vectorial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Dterminantes</dc:title>
  <dc:creator>Rogerio Enriquez-Caldera</dc:creator>
  <cp:lastModifiedBy>Rogerio Enriquez-Caldera</cp:lastModifiedBy>
  <cp:revision>12</cp:revision>
  <dcterms:created xsi:type="dcterms:W3CDTF">2014-02-12T17:58:53Z</dcterms:created>
  <dcterms:modified xsi:type="dcterms:W3CDTF">2014-02-13T20:26:41Z</dcterms:modified>
</cp:coreProperties>
</file>