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93B1-AD80-4321-AF60-1EDEF5AB26E9}" type="datetimeFigureOut">
              <a:rPr lang="es-MX" smtClean="0"/>
              <a:t>27/01/2011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83D1-2A28-4C6F-A7F3-85367FB9ACB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548680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INTERPRETACIÓN GEOMÉTRICA DEL TEOREMA DE BAYES</a:t>
            </a:r>
            <a:endParaRPr lang="es-MX" sz="24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636912"/>
            <a:ext cx="29623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CuadroTexto"/>
          <p:cNvSpPr txBox="1"/>
          <p:nvPr/>
        </p:nvSpPr>
        <p:spPr>
          <a:xfrm>
            <a:off x="2915816" y="266885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s-MX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364088" y="270892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2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929464" y="423937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s-MX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355976" y="424838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2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s-MX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64088" y="422108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2000" b="1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s-MX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840848" y="2619496"/>
            <a:ext cx="445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s-MX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355976" y="2636912"/>
            <a:ext cx="445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s-MX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51520" y="148478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Teorema de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Bayes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Para un espacio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los eventos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…, </a:t>
            </a:r>
            <a:r>
              <a:rPr lang="es-MX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constituyen una partición de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tal que </a:t>
            </a:r>
            <a:r>
              <a:rPr lang="es-MX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) &gt; 0 donde </a:t>
            </a:r>
            <a:r>
              <a:rPr lang="es-MX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= 1, …, </a:t>
            </a:r>
            <a:r>
              <a:rPr lang="es-MX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; y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sea un evento arbitrario tal que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) &gt; 0.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23528" y="494116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Suponga que desea obtener la probabilidad de que suceda el evento A1, dado que ya sucedió el evento arbitrario B; es decir </a:t>
            </a:r>
            <a:r>
              <a:rPr lang="es-MX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s-MX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s-MX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 </a:t>
            </a:r>
            <a:r>
              <a:rPr lang="es-MX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s-MX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s-MX" dirty="0" smtClean="0">
                <a:latin typeface="Arial" pitchFamily="34" charset="0"/>
                <a:cs typeface="Arial" pitchFamily="34" charset="0"/>
                <a:sym typeface="Symbol"/>
              </a:rPr>
              <a:t>, de acuerdo con la definición de probabilidad condicional, esto es: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41 Objeto"/>
          <p:cNvGraphicFramePr>
            <a:graphicFrameLocks noChangeAspect="1"/>
          </p:cNvGraphicFramePr>
          <p:nvPr/>
        </p:nvGraphicFramePr>
        <p:xfrm>
          <a:off x="3436940" y="5955754"/>
          <a:ext cx="2071164" cy="78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cuación" r:id="rId4" imgW="1104840" imgH="419040" progId="Equation.3">
                  <p:embed/>
                </p:oleObj>
              </mc:Choice>
              <mc:Fallback>
                <p:oleObj name="Ecuación" r:id="rId4" imgW="1104840" imgH="419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40" y="5955754"/>
                        <a:ext cx="2071164" cy="785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42 CuadroTexto"/>
          <p:cNvSpPr txBox="1"/>
          <p:nvPr/>
        </p:nvSpPr>
        <p:spPr>
          <a:xfrm>
            <a:off x="6444208" y="60932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448" y="1772817"/>
            <a:ext cx="2136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5448" y="3573017"/>
            <a:ext cx="2153086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0648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INTERPRETACIÓN GEOMÉTRICA DEL TEOREMA DE BAYES</a:t>
            </a:r>
            <a:endParaRPr lang="es-MX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/>
        </p:nvGraphicFramePr>
        <p:xfrm>
          <a:off x="6479704" y="2132857"/>
          <a:ext cx="18065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cuación" r:id="rId5" imgW="1104840" imgH="419040" progId="Equation.3">
                  <p:embed/>
                </p:oleObj>
              </mc:Choice>
              <mc:Fallback>
                <p:oleObj name="Ecuación" r:id="rId5" imgW="110484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704" y="2132857"/>
                        <a:ext cx="180657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551712" y="3933057"/>
          <a:ext cx="18065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cuación" r:id="rId7" imgW="1104840" imgH="431640" progId="Equation.3">
                  <p:embed/>
                </p:oleObj>
              </mc:Choice>
              <mc:Fallback>
                <p:oleObj name="Ecuación" r:id="rId7" imgW="11048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712" y="3933057"/>
                        <a:ext cx="180657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4230040" y="1755401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s-MX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512536" y="1817529"/>
            <a:ext cx="44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s-MX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274752" y="285293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s-MX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s-MX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 </a:t>
            </a:r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s-MX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s-MX" sz="1400" b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 rot="5400000" flipH="1" flipV="1">
            <a:off x="4381573" y="2600512"/>
            <a:ext cx="50485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237576" y="35669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s-MX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520072" y="3629048"/>
            <a:ext cx="44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s-MX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4282288" y="466445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s-MX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s-MX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</a:t>
            </a:r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s-MX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s-MX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s-MX" sz="1400" b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 rot="5400000" flipH="1" flipV="1">
            <a:off x="4361813" y="4412031"/>
            <a:ext cx="50485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72008" y="198884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La interpretación geométrica de </a:t>
            </a:r>
            <a:r>
              <a:rPr lang="es-MX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MX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):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4056" y="3140968"/>
            <a:ext cx="2659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CuadroTexto"/>
          <p:cNvSpPr txBox="1"/>
          <p:nvPr/>
        </p:nvSpPr>
        <p:spPr>
          <a:xfrm>
            <a:off x="576064" y="330647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s-MX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362616" y="3306470"/>
            <a:ext cx="44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s-MX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48072" y="477740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s-MX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s-MX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s-MX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s-MX" sz="1600" b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36 Conector recto de flecha"/>
          <p:cNvCxnSpPr/>
          <p:nvPr/>
        </p:nvCxnSpPr>
        <p:spPr>
          <a:xfrm rot="5400000" flipH="1" flipV="1">
            <a:off x="620750" y="4390839"/>
            <a:ext cx="773138" cy="1589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3995936" y="1052737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La interpretación geométrica de las probabilidades condicionales: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6407696" y="321297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ó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4283968" y="517867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En ambos casos se observa que:</a:t>
            </a:r>
          </a:p>
        </p:txBody>
      </p:sp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5220072" y="5589240"/>
          <a:ext cx="22431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cuación" r:id="rId10" imgW="1371600" imgH="253800" progId="Equation.3">
                  <p:embed/>
                </p:oleObj>
              </mc:Choice>
              <mc:Fallback>
                <p:oleObj name="Ecuación" r:id="rId10" imgW="13716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589240"/>
                        <a:ext cx="224313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5148064" y="6181427"/>
          <a:ext cx="2241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cuación" r:id="rId12" imgW="1371600" imgH="253800" progId="Equation.3">
                  <p:embed/>
                </p:oleObj>
              </mc:Choice>
              <mc:Fallback>
                <p:oleObj name="Ecuación" r:id="rId12" imgW="137160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6181427"/>
                        <a:ext cx="22415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42 CuadroTexto"/>
          <p:cNvSpPr txBox="1"/>
          <p:nvPr/>
        </p:nvSpPr>
        <p:spPr>
          <a:xfrm>
            <a:off x="7596336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7606803" y="61396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3563888" y="1124744"/>
            <a:ext cx="72008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CuadroTexto"/>
          <p:cNvSpPr txBox="1"/>
          <p:nvPr/>
        </p:nvSpPr>
        <p:spPr>
          <a:xfrm>
            <a:off x="179512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 la ecuación (1):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55 Rectángulo"/>
          <p:cNvSpPr/>
          <p:nvPr/>
        </p:nvSpPr>
        <p:spPr>
          <a:xfrm>
            <a:off x="611560" y="5517232"/>
            <a:ext cx="5328592" cy="11521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INTERPRETACIÓN GEOMÉTRICA DEL TEOREMA DE BAYES</a:t>
            </a:r>
            <a:endParaRPr lang="es-MX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3033336" cy="127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44 CuadroTexto"/>
          <p:cNvSpPr txBox="1"/>
          <p:nvPr/>
        </p:nvSpPr>
        <p:spPr>
          <a:xfrm>
            <a:off x="395536" y="160905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P(A</a:t>
            </a:r>
            <a:r>
              <a:rPr lang="es-MX" sz="1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s-MX" sz="1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835696" y="144529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P(A</a:t>
            </a:r>
            <a:r>
              <a:rPr lang="es-MX" sz="1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s-MX" sz="1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1043608" y="189708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P(A</a:t>
            </a:r>
            <a:r>
              <a:rPr lang="es-MX" sz="1400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s-MX" sz="1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917584" y="1894743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P(A</a:t>
            </a:r>
            <a:r>
              <a:rPr lang="es-MX" sz="1400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s-MX" sz="1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2771800" y="189708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s-MX" sz="1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MX" sz="1400" b="1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MX" sz="1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MX" sz="1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s-MX" sz="1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211960" y="1686198"/>
          <a:ext cx="38179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cuación" r:id="rId4" imgW="2336760" imgH="228600" progId="Equation.3">
                  <p:embed/>
                </p:oleObj>
              </mc:Choice>
              <mc:Fallback>
                <p:oleObj name="Ecuación" r:id="rId4" imgW="2336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686198"/>
                        <a:ext cx="38179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39 CuadroTexto"/>
          <p:cNvSpPr txBox="1"/>
          <p:nvPr/>
        </p:nvSpPr>
        <p:spPr>
          <a:xfrm>
            <a:off x="8351912" y="1628800"/>
            <a:ext cx="46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3528" y="2780928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De acuerdo a la ecuación (3) se desarrolla la ecuación (4):</a:t>
            </a:r>
          </a:p>
        </p:txBody>
      </p:sp>
      <p:graphicFrame>
        <p:nvGraphicFramePr>
          <p:cNvPr id="3079" name="Object 8"/>
          <p:cNvGraphicFramePr>
            <a:graphicFrameLocks noChangeAspect="1"/>
          </p:cNvGraphicFramePr>
          <p:nvPr/>
        </p:nvGraphicFramePr>
        <p:xfrm>
          <a:off x="1331640" y="3284984"/>
          <a:ext cx="55816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cuación" r:id="rId6" imgW="3416040" imgH="253800" progId="Equation.3">
                  <p:embed/>
                </p:oleObj>
              </mc:Choice>
              <mc:Fallback>
                <p:oleObj name="Ecuación" r:id="rId6" imgW="34160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84984"/>
                        <a:ext cx="55816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49 CuadroTexto"/>
          <p:cNvSpPr txBox="1"/>
          <p:nvPr/>
        </p:nvSpPr>
        <p:spPr>
          <a:xfrm>
            <a:off x="7524328" y="3284984"/>
            <a:ext cx="46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323528" y="908720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La interpretación geométrica de la probabilidad de </a:t>
            </a:r>
            <a:r>
              <a:rPr lang="es-MX" sz="1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es: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3347864" y="1383159"/>
            <a:ext cx="44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s-MX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23528" y="3789040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Sustituyendo (3) y (5) en la ecuación (1):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907704" y="4293096"/>
          <a:ext cx="5472608" cy="71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cuación" r:id="rId8" imgW="3593880" imgH="469800" progId="Equation.3">
                  <p:embed/>
                </p:oleObj>
              </mc:Choice>
              <mc:Fallback>
                <p:oleObj name="Ecuación" r:id="rId8" imgW="3593880" imgH="469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293096"/>
                        <a:ext cx="5472608" cy="71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53 CuadroTexto"/>
          <p:cNvSpPr txBox="1"/>
          <p:nvPr/>
        </p:nvSpPr>
        <p:spPr>
          <a:xfrm>
            <a:off x="323528" y="508518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Generalizando: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55576" y="5661248"/>
          <a:ext cx="49530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cuación" r:id="rId10" imgW="2641320" imgH="469800" progId="Equation.3">
                  <p:embed/>
                </p:oleObj>
              </mc:Choice>
              <mc:Fallback>
                <p:oleObj name="Ecuación" r:id="rId10" imgW="264132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661248"/>
                        <a:ext cx="495300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5616624" y="5571237"/>
            <a:ext cx="33478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Teorema de </a:t>
            </a:r>
            <a:r>
              <a:rPr lang="es-MX" sz="28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es-MX" sz="28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ayes</a:t>
            </a:r>
            <a:endParaRPr lang="es-MX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INTERPRETACIÓN DE UN JUICIO USANDO EL TEOREMA DE BAYES</a:t>
            </a:r>
            <a:endParaRPr lang="es-MX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400" dirty="0" smtClean="0"/>
              <a:t>De un determinado juicio se quiere saber la probabilidad de que el acusado sea culpable dadas las evidencias:</a:t>
            </a:r>
          </a:p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Sean,	  A</a:t>
            </a:r>
            <a:r>
              <a:rPr lang="es-MX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 Culpable</a:t>
            </a:r>
          </a:p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	  A</a:t>
            </a:r>
            <a:r>
              <a:rPr lang="es-MX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 Inocente</a:t>
            </a:r>
          </a:p>
          <a:p>
            <a:pPr marL="0" indent="0">
              <a:buNone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 	  B: Evidencias</a:t>
            </a:r>
          </a:p>
          <a:p>
            <a:pPr marL="0" indent="0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Se define la probabilidad de que sea culpable dadas las evidencias como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Del teorema de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Bayes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obtenemos: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</a:t>
            </a: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    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</a:p>
          <a:p>
            <a:pPr marL="0" indent="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88183"/>
              </p:ext>
            </p:extLst>
          </p:nvPr>
        </p:nvGraphicFramePr>
        <p:xfrm>
          <a:off x="1691680" y="4869160"/>
          <a:ext cx="51435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743200" imgH="507960" progId="Equation.DSMT4">
                  <p:embed/>
                </p:oleObj>
              </mc:Choice>
              <mc:Fallback>
                <p:oleObj name="Equation" r:id="rId3" imgW="274320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869160"/>
                        <a:ext cx="514350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604702"/>
              </p:ext>
            </p:extLst>
          </p:nvPr>
        </p:nvGraphicFramePr>
        <p:xfrm>
          <a:off x="3347864" y="3789040"/>
          <a:ext cx="10715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571320" imgH="279360" progId="Equation.DSMT4">
                  <p:embed/>
                </p:oleObj>
              </mc:Choice>
              <mc:Fallback>
                <p:oleObj name="Equation" r:id="rId5" imgW="571320" imgH="279360" progId="Equation.DSMT4">
                  <p:embed/>
                  <p:pic>
                    <p:nvPicPr>
                      <p:cNvPr id="0" name="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789040"/>
                        <a:ext cx="107156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037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INTERPRETACIÓN DE UN JUICIO NORTEAMERICANO USANDO EL TEOREMA DE BAYES</a:t>
            </a:r>
            <a:endParaRPr lang="es-MX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Asignamos Probabilidades:</a:t>
            </a:r>
          </a:p>
          <a:p>
            <a:pPr marL="0" indent="0">
              <a:buFont typeface="Arial" pitchFamily="34" charset="0"/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Sustituimos en la ecuación (6):</a:t>
            </a:r>
          </a:p>
          <a:p>
            <a:pPr marL="0" indent="0">
              <a:buFont typeface="Arial" pitchFamily="34" charset="0"/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Por lo tanto la probabilidad de que sea culpable dadas las evidencias es : </a:t>
            </a:r>
          </a:p>
          <a:p>
            <a:pPr marL="0" indent="0">
              <a:buFont typeface="Arial" pitchFamily="34" charset="0"/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27247"/>
              </p:ext>
            </p:extLst>
          </p:nvPr>
        </p:nvGraphicFramePr>
        <p:xfrm>
          <a:off x="1907704" y="1916832"/>
          <a:ext cx="1237233" cy="197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596880" imgH="825480" progId="Equation.DSMT4">
                  <p:embed/>
                </p:oleObj>
              </mc:Choice>
              <mc:Fallback>
                <p:oleObj name="Equation" r:id="rId3" imgW="596880" imgH="825480" progId="Equation.DSMT4">
                  <p:embed/>
                  <p:pic>
                    <p:nvPicPr>
                      <p:cNvPr id="0" name="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16832"/>
                        <a:ext cx="1237233" cy="1973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999427"/>
              </p:ext>
            </p:extLst>
          </p:nvPr>
        </p:nvGraphicFramePr>
        <p:xfrm>
          <a:off x="4283968" y="2276872"/>
          <a:ext cx="1326004" cy="121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609480" imgH="558720" progId="Equation.DSMT4">
                  <p:embed/>
                </p:oleObj>
              </mc:Choice>
              <mc:Fallback>
                <p:oleObj name="Equation" r:id="rId5" imgW="6094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3968" y="2276872"/>
                        <a:ext cx="1326004" cy="1215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29770"/>
              </p:ext>
            </p:extLst>
          </p:nvPr>
        </p:nvGraphicFramePr>
        <p:xfrm>
          <a:off x="1547664" y="4221089"/>
          <a:ext cx="519271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7" imgW="3213000" imgH="838080" progId="Equation.DSMT4">
                  <p:embed/>
                </p:oleObj>
              </mc:Choice>
              <mc:Fallback>
                <p:oleObj name="Equation" r:id="rId7" imgW="3213000" imgH="838080" progId="Equation.DSMT4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21089"/>
                        <a:ext cx="5192713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323686"/>
              </p:ext>
            </p:extLst>
          </p:nvPr>
        </p:nvGraphicFramePr>
        <p:xfrm>
          <a:off x="3722501" y="5732462"/>
          <a:ext cx="1209539" cy="57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9" imgW="825480" imgH="393480" progId="Equation.DSMT4">
                  <p:embed/>
                </p:oleObj>
              </mc:Choice>
              <mc:Fallback>
                <p:oleObj name="Equation" r:id="rId9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22501" y="5732462"/>
                        <a:ext cx="1209539" cy="576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934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4">
      <a:dk1>
        <a:sysClr val="windowText" lastClr="000000"/>
      </a:dk1>
      <a:lt1>
        <a:sysClr val="window" lastClr="FFFFFF"/>
      </a:lt1>
      <a:dk2>
        <a:srgbClr val="000072"/>
      </a:dk2>
      <a:lt2>
        <a:srgbClr val="EEECE1"/>
      </a:lt2>
      <a:accent1>
        <a:srgbClr val="00007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280</Words>
  <Application>Microsoft Office PowerPoint</Application>
  <PresentationFormat>Presentación en pantalla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Tema de Office</vt:lpstr>
      <vt:lpstr>Ecuación</vt:lpstr>
      <vt:lpstr>Equation</vt:lpstr>
      <vt:lpstr>Presentación de PowerPoint</vt:lpstr>
      <vt:lpstr>Presentación de PowerPoint</vt:lpstr>
      <vt:lpstr>Presentación de PowerPoint</vt:lpstr>
      <vt:lpstr>INTERPRETACIÓN DE UN JUICIO USANDO EL TEOREMA DE BAYES</vt:lpstr>
      <vt:lpstr>INTERPRETACIÓN DE UN JUICIO NORTEAMERICANO USANDO EL TEOREMA DE BAYES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Mariana</dc:creator>
  <cp:lastModifiedBy>Caryto</cp:lastModifiedBy>
  <cp:revision>26</cp:revision>
  <dcterms:created xsi:type="dcterms:W3CDTF">2011-01-27T02:51:21Z</dcterms:created>
  <dcterms:modified xsi:type="dcterms:W3CDTF">2011-01-28T02:46:17Z</dcterms:modified>
</cp:coreProperties>
</file>